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6"/>
  </p:notesMasterIdLst>
  <p:sldIdLst>
    <p:sldId id="1456" r:id="rId2"/>
    <p:sldId id="1437" r:id="rId3"/>
    <p:sldId id="1356" r:id="rId4"/>
    <p:sldId id="1438" r:id="rId5"/>
    <p:sldId id="1439" r:id="rId6"/>
    <p:sldId id="1418" r:id="rId7"/>
    <p:sldId id="1419" r:id="rId8"/>
    <p:sldId id="1420" r:id="rId9"/>
    <p:sldId id="1441" r:id="rId10"/>
    <p:sldId id="1421" r:id="rId11"/>
    <p:sldId id="1383" r:id="rId12"/>
    <p:sldId id="1254" r:id="rId13"/>
    <p:sldId id="1354" r:id="rId14"/>
    <p:sldId id="1352" r:id="rId15"/>
    <p:sldId id="1353" r:id="rId16"/>
    <p:sldId id="1384" r:id="rId17"/>
    <p:sldId id="1376" r:id="rId18"/>
    <p:sldId id="1379" r:id="rId19"/>
    <p:sldId id="1385" r:id="rId20"/>
    <p:sldId id="1414" r:id="rId21"/>
    <p:sldId id="1424" r:id="rId22"/>
    <p:sldId id="1425" r:id="rId23"/>
    <p:sldId id="1426" r:id="rId24"/>
    <p:sldId id="1427" r:id="rId25"/>
    <p:sldId id="1360" r:id="rId26"/>
    <p:sldId id="1412" r:id="rId27"/>
    <p:sldId id="1413" r:id="rId28"/>
    <p:sldId id="1455" r:id="rId29"/>
    <p:sldId id="1386" r:id="rId30"/>
    <p:sldId id="1282" r:id="rId31"/>
    <p:sldId id="1362" r:id="rId32"/>
    <p:sldId id="1398" r:id="rId33"/>
    <p:sldId id="1397" r:id="rId34"/>
    <p:sldId id="1363" r:id="rId35"/>
    <p:sldId id="1279" r:id="rId36"/>
    <p:sldId id="1399" r:id="rId37"/>
    <p:sldId id="1364" r:id="rId38"/>
    <p:sldId id="1387" r:id="rId39"/>
    <p:sldId id="1280" r:id="rId40"/>
    <p:sldId id="1395" r:id="rId41"/>
    <p:sldId id="1373" r:id="rId42"/>
    <p:sldId id="1396" r:id="rId43"/>
    <p:sldId id="1283" r:id="rId44"/>
    <p:sldId id="1375" r:id="rId45"/>
    <p:sldId id="1388" r:id="rId46"/>
    <p:sldId id="1444" r:id="rId47"/>
    <p:sldId id="1443" r:id="rId48"/>
    <p:sldId id="1445" r:id="rId49"/>
    <p:sldId id="1447" r:id="rId50"/>
    <p:sldId id="1446" r:id="rId51"/>
    <p:sldId id="1448" r:id="rId52"/>
    <p:sldId id="1449" r:id="rId53"/>
    <p:sldId id="1450" r:id="rId54"/>
    <p:sldId id="1442" r:id="rId55"/>
    <p:sldId id="1290" r:id="rId56"/>
    <p:sldId id="1406" r:id="rId57"/>
    <p:sldId id="1401" r:id="rId58"/>
    <p:sldId id="1407" r:id="rId59"/>
    <p:sldId id="1408" r:id="rId60"/>
    <p:sldId id="1409" r:id="rId61"/>
    <p:sldId id="1410" r:id="rId62"/>
    <p:sldId id="1411" r:id="rId63"/>
    <p:sldId id="1400" r:id="rId64"/>
    <p:sldId id="1402" r:id="rId65"/>
    <p:sldId id="1404" r:id="rId66"/>
    <p:sldId id="1403" r:id="rId67"/>
    <p:sldId id="1366" r:id="rId68"/>
    <p:sldId id="1393" r:id="rId69"/>
    <p:sldId id="1293" r:id="rId70"/>
    <p:sldId id="1294" r:id="rId71"/>
    <p:sldId id="1451" r:id="rId72"/>
    <p:sldId id="1389" r:id="rId73"/>
    <p:sldId id="1365" r:id="rId74"/>
    <p:sldId id="1453" r:id="rId75"/>
    <p:sldId id="1454" r:id="rId76"/>
    <p:sldId id="1417" r:id="rId77"/>
    <p:sldId id="1415" r:id="rId78"/>
    <p:sldId id="1367" r:id="rId79"/>
    <p:sldId id="1368" r:id="rId80"/>
    <p:sldId id="1391" r:id="rId81"/>
    <p:sldId id="1372" r:id="rId82"/>
    <p:sldId id="1428" r:id="rId83"/>
    <p:sldId id="1429" r:id="rId84"/>
    <p:sldId id="1430" r:id="rId85"/>
    <p:sldId id="1392" r:id="rId86"/>
    <p:sldId id="1431" r:id="rId87"/>
    <p:sldId id="1369" r:id="rId88"/>
    <p:sldId id="1435" r:id="rId89"/>
    <p:sldId id="1434" r:id="rId90"/>
    <p:sldId id="1370" r:id="rId91"/>
    <p:sldId id="1381" r:id="rId92"/>
    <p:sldId id="1371" r:id="rId93"/>
    <p:sldId id="1433" r:id="rId94"/>
    <p:sldId id="1452" r:id="rId9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E0DFCD"/>
    <a:srgbClr val="D9D8CB"/>
    <a:srgbClr val="C1C0B4"/>
    <a:srgbClr val="FFC833"/>
    <a:srgbClr val="63DE97"/>
    <a:srgbClr val="6AE190"/>
    <a:srgbClr val="007D1F"/>
    <a:srgbClr val="071189"/>
    <a:srgbClr val="820C0A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3657" autoAdjust="0"/>
    <p:restoredTop sz="92358" autoAdjust="0"/>
  </p:normalViewPr>
  <p:slideViewPr>
    <p:cSldViewPr snapToGrid="0" snapToObjects="1">
      <p:cViewPr varScale="1">
        <p:scale>
          <a:sx n="115" d="100"/>
          <a:sy n="115" d="100"/>
        </p:scale>
        <p:origin x="-112" y="-168"/>
      </p:cViewPr>
      <p:guideLst>
        <p:guide orient="horz" pos="4231"/>
        <p:guide pos="3448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1225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0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notesMaster" Target="notesMasters/notesMaster1.xml"/><Relationship Id="rId97" Type="http://schemas.openxmlformats.org/officeDocument/2006/relationships/printerSettings" Target="printerSettings/printerSettings1.bin"/><Relationship Id="rId98" Type="http://schemas.openxmlformats.org/officeDocument/2006/relationships/presProps" Target="presProps.xml"/><Relationship Id="rId99" Type="http://schemas.openxmlformats.org/officeDocument/2006/relationships/viewProps" Target="view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00" Type="http://schemas.openxmlformats.org/officeDocument/2006/relationships/theme" Target="theme/theme1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F22199-4AEF-F648-AA67-07D976E27564}" type="datetimeFigureOut">
              <a:rPr lang="en-US" smtClean="0"/>
              <a:pPr/>
              <a:t>2/8/16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B23DF3-438E-FE4E-AB55-97D8C494493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9774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8887921-AA9A-8C40-8BEB-37A71D864665}" type="slidenum">
              <a:rPr lang="en-US"/>
              <a:pPr/>
              <a:t>12</a:t>
            </a:fld>
            <a:endParaRPr lang="en-US"/>
          </a:p>
        </p:txBody>
      </p:sp>
      <p:sp>
        <p:nvSpPr>
          <p:cNvPr id="20275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0275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0322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15830" rIns="0" bIns="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>
              <a:lnSpc>
                <a:spcPct val="93000"/>
              </a:lnSpc>
              <a:spcBef>
                <a:spcPct val="0"/>
              </a:spcBef>
            </a:pPr>
            <a:r>
              <a:rPr lang="en-US" sz="1800">
                <a:latin typeface="Arial" charset="0"/>
                <a:cs typeface="DejaVu Sans" charset="0"/>
              </a:rPr>
              <a:t>HWUSI-EAS100R 	the unique instrument name</a:t>
            </a:r>
          </a:p>
          <a:p>
            <a:pPr eaLnBrk="1">
              <a:lnSpc>
                <a:spcPct val="93000"/>
              </a:lnSpc>
              <a:spcBef>
                <a:spcPct val="0"/>
              </a:spcBef>
            </a:pPr>
            <a:r>
              <a:rPr lang="en-US" sz="1800">
                <a:latin typeface="Arial" charset="0"/>
                <a:cs typeface="DejaVu Sans" charset="0"/>
              </a:rPr>
              <a:t>6 	flowcell lane</a:t>
            </a:r>
          </a:p>
          <a:p>
            <a:pPr eaLnBrk="1">
              <a:lnSpc>
                <a:spcPct val="93000"/>
              </a:lnSpc>
              <a:spcBef>
                <a:spcPct val="0"/>
              </a:spcBef>
            </a:pPr>
            <a:r>
              <a:rPr lang="en-US" sz="1800">
                <a:latin typeface="Arial" charset="0"/>
                <a:cs typeface="DejaVu Sans" charset="0"/>
              </a:rPr>
              <a:t>73 	tile number within the flowcell lane</a:t>
            </a:r>
          </a:p>
          <a:p>
            <a:pPr eaLnBrk="1">
              <a:lnSpc>
                <a:spcPct val="93000"/>
              </a:lnSpc>
              <a:spcBef>
                <a:spcPct val="0"/>
              </a:spcBef>
            </a:pPr>
            <a:r>
              <a:rPr lang="en-US" sz="1800">
                <a:latin typeface="Arial" charset="0"/>
                <a:cs typeface="DejaVu Sans" charset="0"/>
              </a:rPr>
              <a:t>941 	'x'-coordinate of the cluster within the tile</a:t>
            </a:r>
          </a:p>
          <a:p>
            <a:pPr eaLnBrk="1">
              <a:lnSpc>
                <a:spcPct val="93000"/>
              </a:lnSpc>
              <a:spcBef>
                <a:spcPct val="0"/>
              </a:spcBef>
            </a:pPr>
            <a:r>
              <a:rPr lang="en-US" sz="1800">
                <a:latin typeface="Arial" charset="0"/>
                <a:cs typeface="DejaVu Sans" charset="0"/>
              </a:rPr>
              <a:t>1973 	'y'-coordinate of the cluster within the tile</a:t>
            </a:r>
          </a:p>
          <a:p>
            <a:pPr eaLnBrk="1">
              <a:lnSpc>
                <a:spcPct val="93000"/>
              </a:lnSpc>
              <a:spcBef>
                <a:spcPct val="0"/>
              </a:spcBef>
            </a:pPr>
            <a:r>
              <a:rPr lang="en-US" sz="1800">
                <a:latin typeface="Arial" charset="0"/>
                <a:cs typeface="DejaVu Sans" charset="0"/>
              </a:rPr>
              <a:t>#0 	index number for a multiplexed sample (0 for no indexing)</a:t>
            </a:r>
          </a:p>
          <a:p>
            <a:pPr eaLnBrk="1">
              <a:lnSpc>
                <a:spcPct val="93000"/>
              </a:lnSpc>
              <a:spcBef>
                <a:spcPct val="0"/>
              </a:spcBef>
            </a:pPr>
            <a:r>
              <a:rPr lang="en-US" sz="1800">
                <a:latin typeface="Arial" charset="0"/>
                <a:cs typeface="DejaVu Sans" charset="0"/>
              </a:rPr>
              <a:t>/1 	the member of a pair, /1 or /2 (paired-end or mate-pair reads only)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D78CC8B-AB37-7448-985F-542EC197C8B0}" type="slidenum">
              <a:rPr lang="en-US"/>
              <a:pPr/>
              <a:t>55</a:t>
            </a:fld>
            <a:endParaRPr lang="en-US"/>
          </a:p>
        </p:txBody>
      </p:sp>
      <p:sp>
        <p:nvSpPr>
          <p:cNvPr id="23961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3961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0322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A0A6828C-80E6-3640-9641-7DB76977A2AE}" type="slidenum">
              <a:rPr lang="en-US"/>
              <a:pPr/>
              <a:t>69</a:t>
            </a:fld>
            <a:endParaRPr lang="en-US"/>
          </a:p>
        </p:txBody>
      </p:sp>
      <p:sp>
        <p:nvSpPr>
          <p:cNvPr id="24268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269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0322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EE833932-8911-804D-A1D9-6FC568287A57}" type="slidenum">
              <a:rPr lang="en-US"/>
              <a:pPr/>
              <a:t>70</a:t>
            </a:fld>
            <a:endParaRPr lang="en-US"/>
          </a:p>
        </p:txBody>
      </p:sp>
      <p:sp>
        <p:nvSpPr>
          <p:cNvPr id="24371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371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0322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EE833932-8911-804D-A1D9-6FC568287A57}" type="slidenum">
              <a:rPr lang="en-US"/>
              <a:pPr/>
              <a:t>71</a:t>
            </a:fld>
            <a:endParaRPr lang="en-US"/>
          </a:p>
        </p:txBody>
      </p:sp>
      <p:sp>
        <p:nvSpPr>
          <p:cNvPr id="24371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371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0322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85DE254-08DD-C94A-96DE-F3D86993C009}" type="slidenum">
              <a:rPr lang="en-US"/>
              <a:pPr/>
              <a:t>21</a:t>
            </a:fld>
            <a:endParaRPr lang="en-US"/>
          </a:p>
        </p:txBody>
      </p:sp>
      <p:sp>
        <p:nvSpPr>
          <p:cNvPr id="1064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064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F6D2435-9830-2C4B-A14B-D5E977ECAE1A}" type="slidenum">
              <a:rPr lang="en-US"/>
              <a:pPr/>
              <a:t>22</a:t>
            </a:fld>
            <a:endParaRPr lang="en-US"/>
          </a:p>
        </p:txBody>
      </p:sp>
      <p:sp>
        <p:nvSpPr>
          <p:cNvPr id="1576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576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5FB2C1C-D0E7-3343-AD83-19EE651A6BCF}" type="slidenum">
              <a:rPr lang="en-US"/>
              <a:pPr/>
              <a:t>23</a:t>
            </a:fld>
            <a:endParaRPr lang="en-US"/>
          </a:p>
        </p:txBody>
      </p:sp>
      <p:sp>
        <p:nvSpPr>
          <p:cNvPr id="159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59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007D502-4A77-0242-84B5-8053EE679189}" type="slidenum">
              <a:rPr lang="en-US"/>
              <a:pPr/>
              <a:t>24</a:t>
            </a:fld>
            <a:endParaRPr lang="en-US"/>
          </a:p>
        </p:txBody>
      </p:sp>
      <p:sp>
        <p:nvSpPr>
          <p:cNvPr id="161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617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869293B8-242E-E24F-B214-BC70E1CDB2B8}" type="slidenum">
              <a:rPr lang="en-US"/>
              <a:pPr/>
              <a:t>30</a:t>
            </a:fld>
            <a:endParaRPr lang="en-US"/>
          </a:p>
        </p:txBody>
      </p:sp>
      <p:sp>
        <p:nvSpPr>
          <p:cNvPr id="231425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3142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0322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6986273A-8613-7A46-B650-8663D93F80FE}" type="slidenum">
              <a:rPr lang="en-US"/>
              <a:pPr/>
              <a:t>35</a:t>
            </a:fld>
            <a:endParaRPr lang="en-US"/>
          </a:p>
        </p:txBody>
      </p:sp>
      <p:sp>
        <p:nvSpPr>
          <p:cNvPr id="22835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2835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0322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8C64E707-48D1-5B40-BC33-46BA164F643C}" type="slidenum">
              <a:rPr lang="en-US"/>
              <a:pPr/>
              <a:t>39</a:t>
            </a:fld>
            <a:endParaRPr lang="en-US"/>
          </a:p>
        </p:txBody>
      </p:sp>
      <p:sp>
        <p:nvSpPr>
          <p:cNvPr id="2293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293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0322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1BE4617-A9CE-4842-9410-27F771D8139E}" type="slidenum">
              <a:rPr lang="en-US"/>
              <a:pPr/>
              <a:t>43</a:t>
            </a:fld>
            <a:endParaRPr lang="en-US"/>
          </a:p>
        </p:txBody>
      </p:sp>
      <p:sp>
        <p:nvSpPr>
          <p:cNvPr id="23244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3245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0322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rgbClr val="967D1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2638F-B61A-834C-8AD7-377F7C4A1036}" type="datetimeFigureOut">
              <a:rPr lang="en-US" smtClean="0"/>
              <a:pPr/>
              <a:t>2/8/16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DEE22-6BF6-EF4A-AD1C-B83F9453677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2638F-B61A-834C-8AD7-377F7C4A1036}" type="datetimeFigureOut">
              <a:rPr lang="en-US" smtClean="0"/>
              <a:pPr/>
              <a:t>2/8/16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DEE22-6BF6-EF4A-AD1C-B83F9453677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2638F-B61A-834C-8AD7-377F7C4A1036}" type="datetimeFigureOut">
              <a:rPr lang="en-US" smtClean="0"/>
              <a:pPr/>
              <a:t>2/8/16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DEE22-6BF6-EF4A-AD1C-B83F9453677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6481" y="273629"/>
            <a:ext cx="8226720" cy="114348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0"/>
          </p:nvPr>
        </p:nvSpPr>
        <p:spPr>
          <a:xfrm>
            <a:off x="456481" y="6247376"/>
            <a:ext cx="2128320" cy="47093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idx="11"/>
          </p:nvPr>
        </p:nvSpPr>
        <p:spPr>
          <a:xfrm>
            <a:off x="3127680" y="6247376"/>
            <a:ext cx="2897280" cy="47093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>
          <a:xfrm>
            <a:off x="6554880" y="6247376"/>
            <a:ext cx="2128320" cy="470930"/>
          </a:xfrm>
        </p:spPr>
        <p:txBody>
          <a:bodyPr/>
          <a:lstStyle>
            <a:lvl1pPr>
              <a:defRPr/>
            </a:lvl1pPr>
          </a:lstStyle>
          <a:p>
            <a:fld id="{A2B09112-6056-0F4C-A319-C1C35372DD8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2518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>
  <p:cSld name="Title,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795E7CFE-4067-F24A-A2BD-00970B5583DF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3162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983163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2638F-B61A-834C-8AD7-377F7C4A1036}" type="datetimeFigureOut">
              <a:rPr lang="en-US" smtClean="0"/>
              <a:pPr/>
              <a:t>2/8/16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DEE22-6BF6-EF4A-AD1C-B83F94536772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950912"/>
            <a:ext cx="9144000" cy="1588"/>
          </a:xfrm>
          <a:prstGeom prst="line">
            <a:avLst/>
          </a:prstGeom>
          <a:ln w="88900" cap="flat" cmpd="sng" algn="ctr">
            <a:gradFill flip="none" rotWithShape="1">
              <a:gsLst>
                <a:gs pos="30000">
                  <a:srgbClr val="141282"/>
                </a:gs>
                <a:gs pos="100000">
                  <a:prstClr val="white"/>
                </a:gs>
              </a:gsLst>
              <a:lin ang="10800000" scaled="0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2638F-B61A-834C-8AD7-377F7C4A1036}" type="datetimeFigureOut">
              <a:rPr lang="en-US" smtClean="0"/>
              <a:pPr/>
              <a:t>2/8/16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DEE22-6BF6-EF4A-AD1C-B83F9453677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2638F-B61A-834C-8AD7-377F7C4A1036}" type="datetimeFigureOut">
              <a:rPr lang="en-US" smtClean="0"/>
              <a:pPr/>
              <a:t>2/8/16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DEE22-6BF6-EF4A-AD1C-B83F9453677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2638F-B61A-834C-8AD7-377F7C4A1036}" type="datetimeFigureOut">
              <a:rPr lang="en-US" smtClean="0"/>
              <a:pPr/>
              <a:t>2/8/16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DEE22-6BF6-EF4A-AD1C-B83F9453677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2638F-B61A-834C-8AD7-377F7C4A1036}" type="datetimeFigureOut">
              <a:rPr lang="en-US" smtClean="0"/>
              <a:pPr/>
              <a:t>2/8/16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DEE22-6BF6-EF4A-AD1C-B83F94536772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0" y="973138"/>
            <a:ext cx="9144000" cy="1588"/>
          </a:xfrm>
          <a:prstGeom prst="line">
            <a:avLst/>
          </a:prstGeom>
          <a:ln w="88900" cap="flat" cmpd="sng" algn="ctr">
            <a:gradFill flip="none" rotWithShape="1">
              <a:gsLst>
                <a:gs pos="30000">
                  <a:srgbClr val="141282"/>
                </a:gs>
                <a:gs pos="100000">
                  <a:prstClr val="white"/>
                </a:gs>
              </a:gsLst>
              <a:lin ang="10800000" scaled="0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rgbClr val="E0DF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2638F-B61A-834C-8AD7-377F7C4A1036}" type="datetimeFigureOut">
              <a:rPr lang="en-US" smtClean="0"/>
              <a:pPr/>
              <a:t>2/8/16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DEE22-6BF6-EF4A-AD1C-B83F94536772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alphaModFix amt="5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0"/>
            <a:ext cx="734289" cy="685800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2638F-B61A-834C-8AD7-377F7C4A1036}" type="datetimeFigureOut">
              <a:rPr lang="en-US" smtClean="0"/>
              <a:pPr/>
              <a:t>2/8/16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DEE22-6BF6-EF4A-AD1C-B83F9453677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2638F-B61A-834C-8AD7-377F7C4A1036}" type="datetimeFigureOut">
              <a:rPr lang="en-US" smtClean="0"/>
              <a:pPr/>
              <a:t>2/8/16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DEE22-6BF6-EF4A-AD1C-B83F9453677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12638F-B61A-834C-8AD7-377F7C4A1036}" type="datetimeFigureOut">
              <a:rPr lang="en-US" smtClean="0"/>
              <a:pPr/>
              <a:t>2/8/16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FDEE22-6BF6-EF4A-AD1C-B83F94536772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2" r:id="rId13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rgbClr val="141282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5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7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9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Relationship Id="rId3" Type="http://schemas.openxmlformats.org/officeDocument/2006/relationships/image" Target="../media/image41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Relationship Id="rId3" Type="http://schemas.openxmlformats.org/officeDocument/2006/relationships/image" Target="../media/image4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Relationship Id="rId3" Type="http://schemas.openxmlformats.org/officeDocument/2006/relationships/image" Target="../media/image55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4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0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0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7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8.jpe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4" Type="http://schemas.openxmlformats.org/officeDocument/2006/relationships/image" Target="../media/image81.png"/><Relationship Id="rId5" Type="http://schemas.openxmlformats.org/officeDocument/2006/relationships/image" Target="../media/image82.png"/><Relationship Id="rId6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9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pngu.mgh.harvard.edu/~purcell/plink/" TargetMode="Externa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4.png"/><Relationship Id="rId3" Type="http://schemas.openxmlformats.org/officeDocument/2006/relationships/image" Target="../media/image85.pn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7.pn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8.pn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Tools for Targeted Sequencing and NGS analysis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O. Harismendy, PhD</a:t>
            </a:r>
          </a:p>
          <a:p>
            <a:r>
              <a:rPr lang="en-US" dirty="0" smtClean="0"/>
              <a:t>BIOM262 – W2016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57924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Instrument QC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8810" y="1739949"/>
            <a:ext cx="5723893" cy="4170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7230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FASTQ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36831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Text Box 1"/>
          <p:cNvSpPr txBox="1">
            <a:spLocks noChangeArrowheads="1"/>
          </p:cNvSpPr>
          <p:nvPr/>
        </p:nvSpPr>
        <p:spPr bwMode="auto">
          <a:xfrm>
            <a:off x="349250" y="1047750"/>
            <a:ext cx="7731220" cy="51737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45620" rIns="81639" bIns="4082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pPr>
              <a:lnSpc>
                <a:spcPct val="97000"/>
              </a:lnSpc>
            </a:pPr>
            <a:r>
              <a:rPr lang="en-US" sz="1400" dirty="0">
                <a:latin typeface="Courier New"/>
                <a:cs typeface="Courier New"/>
              </a:rPr>
              <a:t>@IL31_4368:1:1:996:8507/2</a:t>
            </a:r>
          </a:p>
          <a:p>
            <a:pPr>
              <a:lnSpc>
                <a:spcPct val="97000"/>
              </a:lnSpc>
            </a:pPr>
            <a:r>
              <a:rPr lang="en-US" sz="1400" dirty="0">
                <a:latin typeface="Courier New"/>
                <a:cs typeface="Courier New"/>
              </a:rPr>
              <a:t>TCCCTTACCCCCAAGCTCCATACCCTCCTAATGCCCACACCTCTTACCTTAGGA</a:t>
            </a:r>
          </a:p>
          <a:p>
            <a:pPr>
              <a:lnSpc>
                <a:spcPct val="97000"/>
              </a:lnSpc>
            </a:pPr>
            <a:r>
              <a:rPr lang="en-US" sz="1400" dirty="0">
                <a:latin typeface="Courier New"/>
                <a:cs typeface="Courier New"/>
              </a:rPr>
              <a:t>+</a:t>
            </a:r>
          </a:p>
          <a:p>
            <a:pPr>
              <a:lnSpc>
                <a:spcPct val="97000"/>
              </a:lnSpc>
            </a:pPr>
            <a:r>
              <a:rPr lang="en-US" sz="1400" dirty="0">
                <a:latin typeface="Courier New"/>
                <a:cs typeface="Courier New"/>
              </a:rPr>
              <a:t>FFCEFFFEEFFFFFFFEFFEFFFEFCFC&lt;EEFEFFFCEFF&lt;;EEFF=FEE?FCE</a:t>
            </a:r>
          </a:p>
          <a:p>
            <a:pPr>
              <a:lnSpc>
                <a:spcPct val="97000"/>
              </a:lnSpc>
            </a:pPr>
            <a:r>
              <a:rPr lang="en-US" sz="1400" dirty="0">
                <a:latin typeface="Courier New"/>
                <a:cs typeface="Courier New"/>
              </a:rPr>
              <a:t>@IL31_4368:1:1:996:21421/2</a:t>
            </a:r>
          </a:p>
          <a:p>
            <a:pPr>
              <a:lnSpc>
                <a:spcPct val="97000"/>
              </a:lnSpc>
            </a:pPr>
            <a:r>
              <a:rPr lang="en-US" sz="1400" dirty="0">
                <a:latin typeface="Courier New"/>
                <a:cs typeface="Courier New"/>
              </a:rPr>
              <a:t>CAAAAACTTTCACTTTACCTGCCGGGTTTCCCAGTTTACATTCCACTGTTTGAC</a:t>
            </a:r>
          </a:p>
          <a:p>
            <a:pPr>
              <a:lnSpc>
                <a:spcPct val="97000"/>
              </a:lnSpc>
            </a:pPr>
            <a:r>
              <a:rPr lang="en-US" sz="1400" dirty="0">
                <a:latin typeface="Courier New"/>
                <a:cs typeface="Courier New"/>
              </a:rPr>
              <a:t>+</a:t>
            </a:r>
          </a:p>
          <a:p>
            <a:pPr>
              <a:lnSpc>
                <a:spcPct val="97000"/>
              </a:lnSpc>
            </a:pPr>
            <a:r>
              <a:rPr lang="en-US" sz="1400" dirty="0">
                <a:latin typeface="Courier New"/>
                <a:cs typeface="Courier New"/>
              </a:rPr>
              <a:t>&gt;DBDDB,B9BAA4AAB7BB?7BBB=91;+*@;5&lt;87+*=/*@@?9=73=.7)7*</a:t>
            </a:r>
          </a:p>
          <a:p>
            <a:pPr>
              <a:lnSpc>
                <a:spcPct val="97000"/>
              </a:lnSpc>
            </a:pPr>
            <a:r>
              <a:rPr lang="en-US" sz="1400" dirty="0">
                <a:latin typeface="Courier New"/>
                <a:cs typeface="Courier New"/>
              </a:rPr>
              <a:t>@IL31_4368:1:1:997:10572/2</a:t>
            </a:r>
          </a:p>
          <a:p>
            <a:pPr>
              <a:lnSpc>
                <a:spcPct val="97000"/>
              </a:lnSpc>
            </a:pPr>
            <a:r>
              <a:rPr lang="en-US" sz="1400" dirty="0">
                <a:latin typeface="Courier New"/>
                <a:cs typeface="Courier New"/>
              </a:rPr>
              <a:t>GATCTTCTGTGACTGGAAGAAAATGTGTTACATATTACATTTCTGTCCCCATTG</a:t>
            </a:r>
          </a:p>
          <a:p>
            <a:pPr>
              <a:lnSpc>
                <a:spcPct val="97000"/>
              </a:lnSpc>
            </a:pPr>
            <a:r>
              <a:rPr lang="en-US" sz="1400" dirty="0">
                <a:latin typeface="Courier New"/>
                <a:cs typeface="Courier New"/>
              </a:rPr>
              <a:t>+</a:t>
            </a:r>
          </a:p>
          <a:p>
            <a:pPr>
              <a:lnSpc>
                <a:spcPct val="97000"/>
              </a:lnSpc>
            </a:pPr>
            <a:r>
              <a:rPr lang="en-US" sz="1400" dirty="0">
                <a:latin typeface="Courier New"/>
                <a:cs typeface="Courier New"/>
              </a:rPr>
              <a:t>E?=EECE&lt;EEEE98EEEEAEEBD??BE@AEAB&gt;&lt;EEABCEEDEC&lt;&lt;EBDA=DEE</a:t>
            </a:r>
          </a:p>
          <a:p>
            <a:pPr>
              <a:lnSpc>
                <a:spcPct val="97000"/>
              </a:lnSpc>
            </a:pPr>
            <a:r>
              <a:rPr lang="en-US" sz="1400" dirty="0">
                <a:latin typeface="Courier New"/>
                <a:cs typeface="Courier New"/>
              </a:rPr>
              <a:t>@IL31_4368:1:1:997:15684/2</a:t>
            </a:r>
          </a:p>
          <a:p>
            <a:pPr>
              <a:lnSpc>
                <a:spcPct val="97000"/>
              </a:lnSpc>
            </a:pPr>
            <a:r>
              <a:rPr lang="en-US" sz="1400" dirty="0">
                <a:latin typeface="Courier New"/>
                <a:cs typeface="Courier New"/>
              </a:rPr>
              <a:t>CAGCCTCAGATTCAGCATTCTCAAATTCAGCTGCGGCTGAAACAGCAGCAGGAC</a:t>
            </a:r>
          </a:p>
          <a:p>
            <a:pPr>
              <a:lnSpc>
                <a:spcPct val="97000"/>
              </a:lnSpc>
            </a:pPr>
            <a:r>
              <a:rPr lang="en-US" sz="1400" dirty="0">
                <a:latin typeface="Courier New"/>
                <a:cs typeface="Courier New"/>
              </a:rPr>
              <a:t>+</a:t>
            </a:r>
          </a:p>
          <a:p>
            <a:pPr>
              <a:lnSpc>
                <a:spcPct val="97000"/>
              </a:lnSpc>
            </a:pPr>
            <a:r>
              <a:rPr lang="en-US" sz="1400" dirty="0">
                <a:latin typeface="Courier New"/>
                <a:cs typeface="Courier New"/>
              </a:rPr>
              <a:t>EEEEDEEE9EAEEDEEEEEEEEEECEEAAEEDEE&lt;CD=D=*BCAC?;CB,&lt;D@,</a:t>
            </a:r>
          </a:p>
          <a:p>
            <a:pPr>
              <a:lnSpc>
                <a:spcPct val="97000"/>
              </a:lnSpc>
            </a:pPr>
            <a:r>
              <a:rPr lang="en-US" sz="1400" dirty="0">
                <a:latin typeface="Courier New"/>
                <a:cs typeface="Courier New"/>
              </a:rPr>
              <a:t>@IL31_4368:1:1:997:15249/2</a:t>
            </a:r>
          </a:p>
          <a:p>
            <a:pPr>
              <a:lnSpc>
                <a:spcPct val="97000"/>
              </a:lnSpc>
            </a:pPr>
            <a:r>
              <a:rPr lang="en-US" sz="1400" dirty="0">
                <a:latin typeface="Courier New"/>
                <a:cs typeface="Courier New"/>
              </a:rPr>
              <a:t>AATGTTCTGAAACCTCTGAGAAAGCAAATATTTATTTTAATGAAAAATCCTTAT</a:t>
            </a:r>
          </a:p>
          <a:p>
            <a:pPr>
              <a:lnSpc>
                <a:spcPct val="97000"/>
              </a:lnSpc>
            </a:pPr>
            <a:r>
              <a:rPr lang="en-US" sz="1400" dirty="0">
                <a:latin typeface="Courier New"/>
                <a:cs typeface="Courier New"/>
              </a:rPr>
              <a:t>+</a:t>
            </a:r>
          </a:p>
          <a:p>
            <a:pPr>
              <a:lnSpc>
                <a:spcPct val="97000"/>
              </a:lnSpc>
            </a:pPr>
            <a:r>
              <a:rPr lang="en-US" sz="1400" dirty="0">
                <a:latin typeface="Courier New"/>
                <a:cs typeface="Courier New"/>
              </a:rPr>
              <a:t>EDEEC;EEE;EEE?EECE;7AEEEEEE07EECEA;D6D&gt;+EE4E7EEE4;E=EA</a:t>
            </a:r>
          </a:p>
          <a:p>
            <a:pPr>
              <a:lnSpc>
                <a:spcPct val="97000"/>
              </a:lnSpc>
            </a:pPr>
            <a:r>
              <a:rPr lang="en-US" sz="1400" dirty="0">
                <a:latin typeface="Courier New"/>
                <a:cs typeface="Courier New"/>
              </a:rPr>
              <a:t>@IL31_4368:1:1:997:6273/2</a:t>
            </a:r>
          </a:p>
          <a:p>
            <a:pPr>
              <a:lnSpc>
                <a:spcPct val="97000"/>
              </a:lnSpc>
            </a:pPr>
            <a:r>
              <a:rPr lang="en-US" sz="1400" dirty="0">
                <a:latin typeface="Courier New"/>
                <a:cs typeface="Courier New"/>
              </a:rPr>
              <a:t>ACATTTACCAAGACCAAAGGAAACTTACCTTGCAAGAATTAGACAGTTCATTTG</a:t>
            </a:r>
          </a:p>
          <a:p>
            <a:pPr>
              <a:lnSpc>
                <a:spcPct val="97000"/>
              </a:lnSpc>
            </a:pPr>
            <a:r>
              <a:rPr lang="en-US" sz="1400" dirty="0">
                <a:latin typeface="Courier New"/>
                <a:cs typeface="Courier New"/>
              </a:rPr>
              <a:t>+</a:t>
            </a:r>
          </a:p>
          <a:p>
            <a:pPr>
              <a:lnSpc>
                <a:spcPct val="97000"/>
              </a:lnSpc>
            </a:pPr>
            <a:r>
              <a:rPr lang="en-US" sz="1400" dirty="0">
                <a:latin typeface="Courier New"/>
                <a:cs typeface="Courier New"/>
              </a:rPr>
              <a:t>EEAAFFFEEFEFCFAFFAFCCFFEFEF&gt;EFFFFB?ABA@ECEE=&lt;F@DE@DDF;</a:t>
            </a:r>
          </a:p>
          <a:p>
            <a:pPr>
              <a:lnSpc>
                <a:spcPct val="97000"/>
              </a:lnSpc>
            </a:pPr>
            <a:r>
              <a:rPr lang="en-US" sz="1400" dirty="0">
                <a:latin typeface="Courier New"/>
                <a:cs typeface="Courier New"/>
              </a:rPr>
              <a:t>@IL31_4368:1:1:997:1657/2</a:t>
            </a:r>
          </a:p>
          <a:p>
            <a:pPr>
              <a:lnSpc>
                <a:spcPct val="97000"/>
              </a:lnSpc>
            </a:pPr>
            <a:r>
              <a:rPr lang="en-US" sz="1400" dirty="0">
                <a:latin typeface="Courier New"/>
                <a:cs typeface="Courier New"/>
              </a:rPr>
              <a:t>CCCACCTCTCTCAATGTTTTCCATATGGCAGGGACTCAGCACAGGTGGATTAAT</a:t>
            </a:r>
          </a:p>
          <a:p>
            <a:pPr>
              <a:lnSpc>
                <a:spcPct val="97000"/>
              </a:lnSpc>
            </a:pPr>
            <a:r>
              <a:rPr lang="en-US" sz="1400" dirty="0">
                <a:latin typeface="Courier New"/>
                <a:cs typeface="Courier New"/>
              </a:rPr>
              <a:t>(...)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FASTQ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705600" y="1193800"/>
            <a:ext cx="2236510" cy="17543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rgbClr val="FF0000"/>
                </a:solidFill>
              </a:rPr>
              <a:t>Instrument serial #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rgbClr val="008000"/>
                </a:solidFill>
              </a:rPr>
              <a:t>Lane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rgbClr val="0000FF"/>
                </a:solidFill>
              </a:rPr>
              <a:t>Swath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X </a:t>
            </a:r>
            <a:r>
              <a:rPr lang="en-US" dirty="0" err="1" smtClean="0">
                <a:solidFill>
                  <a:schemeClr val="accent6">
                    <a:lumMod val="75000"/>
                  </a:schemeClr>
                </a:solidFill>
              </a:rPr>
              <a:t>coord</a:t>
            </a:r>
            <a:endParaRPr lang="en-US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rgbClr val="660066"/>
                </a:solidFill>
              </a:rPr>
              <a:t>Y </a:t>
            </a:r>
            <a:r>
              <a:rPr lang="en-US" dirty="0" err="1" smtClean="0">
                <a:solidFill>
                  <a:srgbClr val="660066"/>
                </a:solidFill>
              </a:rPr>
              <a:t>coord</a:t>
            </a:r>
            <a:endParaRPr lang="en-US" dirty="0" smtClean="0">
              <a:solidFill>
                <a:srgbClr val="660066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Read direction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558800" y="1130300"/>
            <a:ext cx="952500" cy="171450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1587500" y="1143000"/>
            <a:ext cx="152400" cy="171450"/>
          </a:xfrm>
          <a:prstGeom prst="rect">
            <a:avLst/>
          </a:prstGeom>
          <a:noFill/>
          <a:ln w="28575" cmpd="sng"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1816100" y="1130300"/>
            <a:ext cx="152400" cy="171450"/>
          </a:xfrm>
          <a:prstGeom prst="rect">
            <a:avLst/>
          </a:prstGeom>
          <a:noFill/>
          <a:ln w="28575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2012950" y="1130300"/>
            <a:ext cx="368300" cy="171450"/>
          </a:xfrm>
          <a:prstGeom prst="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2457450" y="1130300"/>
            <a:ext cx="431800" cy="171450"/>
          </a:xfrm>
          <a:prstGeom prst="rect">
            <a:avLst/>
          </a:prstGeom>
          <a:noFill/>
          <a:ln w="28575" cmpd="sng">
            <a:solidFill>
              <a:srgbClr val="66006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2959100" y="1136650"/>
            <a:ext cx="177800" cy="171450"/>
          </a:xfrm>
          <a:prstGeom prst="rect">
            <a:avLst/>
          </a:prstGeom>
          <a:noFill/>
          <a:ln w="285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Left Bracket 23"/>
          <p:cNvSpPr/>
          <p:nvPr/>
        </p:nvSpPr>
        <p:spPr>
          <a:xfrm>
            <a:off x="314325" y="1143000"/>
            <a:ext cx="107950" cy="774700"/>
          </a:xfrm>
          <a:prstGeom prst="leftBracket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Left Bracket 30"/>
          <p:cNvSpPr/>
          <p:nvPr/>
        </p:nvSpPr>
        <p:spPr>
          <a:xfrm>
            <a:off x="314325" y="1974850"/>
            <a:ext cx="107950" cy="774700"/>
          </a:xfrm>
          <a:prstGeom prst="leftBracket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Left Bracket 31"/>
          <p:cNvSpPr/>
          <p:nvPr/>
        </p:nvSpPr>
        <p:spPr>
          <a:xfrm>
            <a:off x="314325" y="2813050"/>
            <a:ext cx="107950" cy="774700"/>
          </a:xfrm>
          <a:prstGeom prst="leftBracket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Left Bracket 32"/>
          <p:cNvSpPr/>
          <p:nvPr/>
        </p:nvSpPr>
        <p:spPr>
          <a:xfrm>
            <a:off x="314325" y="3638550"/>
            <a:ext cx="107950" cy="774700"/>
          </a:xfrm>
          <a:prstGeom prst="leftBracket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Left Bracket 33"/>
          <p:cNvSpPr/>
          <p:nvPr/>
        </p:nvSpPr>
        <p:spPr>
          <a:xfrm>
            <a:off x="314325" y="4451350"/>
            <a:ext cx="107950" cy="774700"/>
          </a:xfrm>
          <a:prstGeom prst="leftBracket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Left Bracket 34"/>
          <p:cNvSpPr/>
          <p:nvPr/>
        </p:nvSpPr>
        <p:spPr>
          <a:xfrm>
            <a:off x="314325" y="5264150"/>
            <a:ext cx="107950" cy="774700"/>
          </a:xfrm>
          <a:prstGeom prst="leftBracket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05435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FASTQ read ID variations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760763" y="1088122"/>
            <a:ext cx="6858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@EAS139:136:FC706VJ:2:2104:15343:197393 1:Y:18:ATCACG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759" y="1576198"/>
            <a:ext cx="7851704" cy="4933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5517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PHRED-like quality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06500"/>
            <a:ext cx="9144000" cy="443511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548680" y="5968484"/>
            <a:ext cx="2296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Phred</a:t>
            </a:r>
            <a:r>
              <a:rPr lang="en-US" dirty="0" smtClean="0"/>
              <a:t>=-10log10(error)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57010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ASCII-Code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310" y="1143000"/>
            <a:ext cx="7677150" cy="5566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272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FASTQ QC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30523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FASTQC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0" y="6488668"/>
            <a:ext cx="66865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www.bioinformatics.babraham.ac.uk</a:t>
            </a:r>
            <a:r>
              <a:rPr lang="en-US" dirty="0"/>
              <a:t>/projects/</a:t>
            </a:r>
            <a:r>
              <a:rPr lang="en-US" dirty="0" err="1"/>
              <a:t>fastqc</a:t>
            </a:r>
            <a:r>
              <a:rPr lang="en-US" dirty="0"/>
              <a:t>/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836" y="1143000"/>
            <a:ext cx="2787114" cy="13398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9279" y="1143000"/>
            <a:ext cx="3577521" cy="2616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396" y="2482850"/>
            <a:ext cx="2212953" cy="36131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9278" y="3759199"/>
            <a:ext cx="3577522" cy="2645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8557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FASTQC Adapter Contamination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1477" y="1021312"/>
            <a:ext cx="3202659" cy="256966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660" y="3784687"/>
            <a:ext cx="3950353" cy="282035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660" y="924140"/>
            <a:ext cx="4016839" cy="286054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8066" y="3589354"/>
            <a:ext cx="3323891" cy="3015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1298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Alignment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Using BWA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38408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Multi-Step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Quality Control</a:t>
            </a:r>
          </a:p>
          <a:p>
            <a:r>
              <a:rPr lang="en-US" dirty="0" smtClean="0"/>
              <a:t>Read Alignment</a:t>
            </a:r>
          </a:p>
          <a:p>
            <a:r>
              <a:rPr lang="en-US" dirty="0" smtClean="0"/>
              <a:t>Alignment Refinement</a:t>
            </a:r>
          </a:p>
          <a:p>
            <a:r>
              <a:rPr lang="en-US" dirty="0" smtClean="0"/>
              <a:t>Variant Calling</a:t>
            </a:r>
          </a:p>
          <a:p>
            <a:r>
              <a:rPr lang="en-US" dirty="0" smtClean="0"/>
              <a:t>Variant Annotation</a:t>
            </a:r>
          </a:p>
          <a:p>
            <a:r>
              <a:rPr lang="en-US" dirty="0" smtClean="0"/>
              <a:t>Visualization</a:t>
            </a:r>
          </a:p>
          <a:p>
            <a:pPr lvl="1"/>
            <a:r>
              <a:rPr lang="en-US" dirty="0" smtClean="0"/>
              <a:t>Alignment</a:t>
            </a:r>
          </a:p>
          <a:p>
            <a:pPr lvl="1"/>
            <a:r>
              <a:rPr lang="en-US" dirty="0" smtClean="0"/>
              <a:t>Variants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92975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Suffix Array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62599"/>
            <a:ext cx="9144000" cy="408907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469250" y="1256293"/>
            <a:ext cx="2159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GTCCGAAGCTCCGG$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448084" y="6378837"/>
            <a:ext cx="607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Fast but too much memory requirement for the whole genome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16395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2"/>
          <p:cNvSpPr>
            <a:spLocks noGrp="1" noChangeArrowheads="1"/>
          </p:cNvSpPr>
          <p:nvPr>
            <p:ph type="title"/>
          </p:nvPr>
        </p:nvSpPr>
        <p:spPr>
          <a:xfrm>
            <a:off x="5055810" y="165780"/>
            <a:ext cx="3609102" cy="1143000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Burrows-Wheeler</a:t>
            </a:r>
          </a:p>
        </p:txBody>
      </p:sp>
      <p:sp>
        <p:nvSpPr>
          <p:cNvPr id="105475" name="Rectangle 3"/>
          <p:cNvSpPr>
            <a:spLocks noGrp="1" noChangeArrowheads="1"/>
          </p:cNvSpPr>
          <p:nvPr>
            <p:ph type="body" sz="half" idx="2"/>
          </p:nvPr>
        </p:nvSpPr>
        <p:spPr>
          <a:xfrm>
            <a:off x="4813905" y="1600200"/>
            <a:ext cx="4330095" cy="4525963"/>
          </a:xfrm>
        </p:spPr>
        <p:txBody>
          <a:bodyPr>
            <a:normAutofit/>
          </a:bodyPr>
          <a:lstStyle/>
          <a:p>
            <a:r>
              <a:rPr lang="en-US" sz="2400" dirty="0"/>
              <a:t>Store entire reference genome.</a:t>
            </a:r>
          </a:p>
          <a:p>
            <a:r>
              <a:rPr lang="en-US" sz="2400" dirty="0"/>
              <a:t>Align tag base by base from the end.</a:t>
            </a:r>
          </a:p>
          <a:p>
            <a:r>
              <a:rPr lang="en-US" sz="2400" dirty="0"/>
              <a:t>When tag is traversed, all active locations are reported.</a:t>
            </a:r>
          </a:p>
          <a:p>
            <a:r>
              <a:rPr lang="en-US" sz="2400" dirty="0"/>
              <a:t>If no match is found, then back up and try a substitution.</a:t>
            </a:r>
          </a:p>
        </p:txBody>
      </p:sp>
      <p:sp>
        <p:nvSpPr>
          <p:cNvPr id="105477" name="Rectangle 5"/>
          <p:cNvSpPr>
            <a:spLocks noChangeArrowheads="1"/>
          </p:cNvSpPr>
          <p:nvPr/>
        </p:nvSpPr>
        <p:spPr bwMode="auto">
          <a:xfrm>
            <a:off x="228600" y="2743200"/>
            <a:ext cx="533400" cy="24384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5478" name="Rectangle 6"/>
          <p:cNvSpPr>
            <a:spLocks noChangeArrowheads="1"/>
          </p:cNvSpPr>
          <p:nvPr/>
        </p:nvSpPr>
        <p:spPr bwMode="auto">
          <a:xfrm>
            <a:off x="152400" y="5105400"/>
            <a:ext cx="1066800" cy="762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46686"/>
          <a:stretch/>
        </p:blipFill>
        <p:spPr>
          <a:xfrm>
            <a:off x="0" y="0"/>
            <a:ext cx="37155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6422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 lIns="26788" tIns="26788" rIns="26788" bIns="26788"/>
          <a:lstStyle/>
          <a:p>
            <a:r>
              <a:rPr lang="en-US" sz="4000"/>
              <a:t>Burrows-Wheeler Transform (BWT)</a:t>
            </a:r>
          </a:p>
        </p:txBody>
      </p:sp>
      <p:sp>
        <p:nvSpPr>
          <p:cNvPr id="156675" name="Rectangle 3"/>
          <p:cNvSpPr>
            <a:spLocks/>
          </p:cNvSpPr>
          <p:nvPr/>
        </p:nvSpPr>
        <p:spPr bwMode="auto">
          <a:xfrm>
            <a:off x="455613" y="3429000"/>
            <a:ext cx="2162175" cy="62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26788" tIns="26788" rIns="26788" bIns="26788">
            <a:spAutoFit/>
          </a:bodyPr>
          <a:lstStyle/>
          <a:p>
            <a:pPr defTabSz="642938"/>
            <a:r>
              <a:rPr lang="en-US" sz="3900">
                <a:latin typeface="Courier New" charset="0"/>
                <a:cs typeface="Courier New" charset="0"/>
                <a:sym typeface="Courier New" charset="0"/>
              </a:rPr>
              <a:t>acaacg$</a:t>
            </a:r>
          </a:p>
        </p:txBody>
      </p:sp>
      <p:sp>
        <p:nvSpPr>
          <p:cNvPr id="156676" name="Rectangle 4"/>
          <p:cNvSpPr>
            <a:spLocks/>
          </p:cNvSpPr>
          <p:nvPr/>
        </p:nvSpPr>
        <p:spPr bwMode="auto">
          <a:xfrm>
            <a:off x="3697288" y="2014538"/>
            <a:ext cx="1712912" cy="3179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26788" tIns="26788" rIns="26788" bIns="26788">
            <a:spAutoFit/>
          </a:bodyPr>
          <a:lstStyle/>
          <a:p>
            <a:pPr defTabSz="642938"/>
            <a:r>
              <a:rPr lang="en-US" sz="3100">
                <a:latin typeface="Courier New" charset="0"/>
                <a:cs typeface="Courier New" charset="0"/>
                <a:sym typeface="Courier New" charset="0"/>
              </a:rPr>
              <a:t>$acaac</a:t>
            </a:r>
            <a:r>
              <a:rPr lang="en-US" sz="3100">
                <a:solidFill>
                  <a:srgbClr val="FAA700"/>
                </a:solidFill>
                <a:latin typeface="Courier New" charset="0"/>
                <a:cs typeface="Courier New" charset="0"/>
                <a:sym typeface="Courier New" charset="0"/>
              </a:rPr>
              <a:t>g</a:t>
            </a:r>
            <a:endParaRPr lang="en-US" sz="1700">
              <a:latin typeface="Calisto MT" charset="0"/>
              <a:sym typeface="Calisto MT" charset="0"/>
            </a:endParaRPr>
          </a:p>
          <a:p>
            <a:pPr defTabSz="642938"/>
            <a:r>
              <a:rPr lang="en-US" sz="3100">
                <a:latin typeface="Courier New" charset="0"/>
                <a:cs typeface="Courier New" charset="0"/>
                <a:sym typeface="Courier New" charset="0"/>
              </a:rPr>
              <a:t>aacg$a</a:t>
            </a:r>
            <a:r>
              <a:rPr lang="en-US" sz="3100">
                <a:solidFill>
                  <a:srgbClr val="FAA700"/>
                </a:solidFill>
                <a:latin typeface="Courier New" charset="0"/>
                <a:cs typeface="Courier New" charset="0"/>
                <a:sym typeface="Courier New" charset="0"/>
              </a:rPr>
              <a:t>c</a:t>
            </a:r>
            <a:endParaRPr lang="en-US" sz="1700">
              <a:latin typeface="Calisto MT" charset="0"/>
              <a:sym typeface="Calisto MT" charset="0"/>
            </a:endParaRPr>
          </a:p>
          <a:p>
            <a:pPr defTabSz="642938"/>
            <a:r>
              <a:rPr lang="en-US" sz="3100">
                <a:latin typeface="Courier New" charset="0"/>
                <a:cs typeface="Courier New" charset="0"/>
                <a:sym typeface="Courier New" charset="0"/>
              </a:rPr>
              <a:t>acaacg</a:t>
            </a:r>
            <a:r>
              <a:rPr lang="en-US" sz="3100">
                <a:solidFill>
                  <a:srgbClr val="FAA700"/>
                </a:solidFill>
                <a:latin typeface="Courier New" charset="0"/>
                <a:cs typeface="Courier New" charset="0"/>
                <a:sym typeface="Courier New" charset="0"/>
              </a:rPr>
              <a:t>$</a:t>
            </a:r>
            <a:endParaRPr lang="en-US" sz="1700">
              <a:latin typeface="Calisto MT" charset="0"/>
              <a:sym typeface="Calisto MT" charset="0"/>
            </a:endParaRPr>
          </a:p>
          <a:p>
            <a:pPr defTabSz="642938"/>
            <a:r>
              <a:rPr lang="en-US" sz="3100">
                <a:latin typeface="Courier New" charset="0"/>
                <a:cs typeface="Courier New" charset="0"/>
                <a:sym typeface="Courier New" charset="0"/>
              </a:rPr>
              <a:t>acg$ac</a:t>
            </a:r>
            <a:r>
              <a:rPr lang="en-US" sz="3100">
                <a:solidFill>
                  <a:srgbClr val="FAA700"/>
                </a:solidFill>
                <a:latin typeface="Courier New" charset="0"/>
                <a:cs typeface="Courier New" charset="0"/>
                <a:sym typeface="Courier New" charset="0"/>
              </a:rPr>
              <a:t>a</a:t>
            </a:r>
            <a:endParaRPr lang="en-US" sz="1700">
              <a:latin typeface="Calisto MT" charset="0"/>
              <a:sym typeface="Calisto MT" charset="0"/>
            </a:endParaRPr>
          </a:p>
          <a:p>
            <a:pPr defTabSz="642938"/>
            <a:r>
              <a:rPr lang="en-US" sz="3100">
                <a:latin typeface="Courier New" charset="0"/>
                <a:cs typeface="Courier New" charset="0"/>
                <a:sym typeface="Courier New" charset="0"/>
              </a:rPr>
              <a:t>caacg$</a:t>
            </a:r>
            <a:r>
              <a:rPr lang="en-US" sz="3100">
                <a:solidFill>
                  <a:srgbClr val="FAA700"/>
                </a:solidFill>
                <a:latin typeface="Courier New" charset="0"/>
                <a:cs typeface="Courier New" charset="0"/>
                <a:sym typeface="Courier New" charset="0"/>
              </a:rPr>
              <a:t>a</a:t>
            </a:r>
            <a:endParaRPr lang="en-US" sz="1700">
              <a:latin typeface="Calisto MT" charset="0"/>
              <a:sym typeface="Calisto MT" charset="0"/>
            </a:endParaRPr>
          </a:p>
          <a:p>
            <a:pPr defTabSz="642938"/>
            <a:r>
              <a:rPr lang="en-US" sz="3100">
                <a:latin typeface="Courier New" charset="0"/>
                <a:cs typeface="Courier New" charset="0"/>
                <a:sym typeface="Courier New" charset="0"/>
              </a:rPr>
              <a:t>cg$aca</a:t>
            </a:r>
            <a:r>
              <a:rPr lang="en-US" sz="3100">
                <a:solidFill>
                  <a:srgbClr val="FAA700"/>
                </a:solidFill>
                <a:latin typeface="Courier New" charset="0"/>
                <a:cs typeface="Courier New" charset="0"/>
                <a:sym typeface="Courier New" charset="0"/>
              </a:rPr>
              <a:t>a</a:t>
            </a:r>
            <a:endParaRPr lang="en-US" sz="1700">
              <a:latin typeface="Calisto MT" charset="0"/>
              <a:sym typeface="Calisto MT" charset="0"/>
            </a:endParaRPr>
          </a:p>
          <a:p>
            <a:pPr defTabSz="642938"/>
            <a:r>
              <a:rPr lang="en-US" sz="3100">
                <a:latin typeface="Courier New" charset="0"/>
                <a:cs typeface="Courier New" charset="0"/>
                <a:sym typeface="Courier New" charset="0"/>
              </a:rPr>
              <a:t>g$acaa</a:t>
            </a:r>
            <a:r>
              <a:rPr lang="en-US" sz="3100">
                <a:solidFill>
                  <a:srgbClr val="FAA700"/>
                </a:solidFill>
                <a:latin typeface="Courier New" charset="0"/>
                <a:cs typeface="Courier New" charset="0"/>
                <a:sym typeface="Courier New" charset="0"/>
              </a:rPr>
              <a:t>c</a:t>
            </a:r>
          </a:p>
        </p:txBody>
      </p:sp>
      <p:sp>
        <p:nvSpPr>
          <p:cNvPr id="156677" name="Rectangle 5"/>
          <p:cNvSpPr>
            <a:spLocks/>
          </p:cNvSpPr>
          <p:nvPr/>
        </p:nvSpPr>
        <p:spPr bwMode="auto">
          <a:xfrm>
            <a:off x="6346825" y="3406775"/>
            <a:ext cx="2163763" cy="62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26788" tIns="26788" rIns="26788" bIns="26788">
            <a:spAutoFit/>
          </a:bodyPr>
          <a:lstStyle/>
          <a:p>
            <a:pPr defTabSz="642938"/>
            <a:r>
              <a:rPr lang="en-US" sz="3900">
                <a:latin typeface="Courier New" charset="0"/>
                <a:cs typeface="Courier New" charset="0"/>
                <a:sym typeface="Courier New" charset="0"/>
              </a:rPr>
              <a:t>gc$aaac</a:t>
            </a:r>
          </a:p>
        </p:txBody>
      </p:sp>
      <p:sp>
        <p:nvSpPr>
          <p:cNvPr id="156679" name="AutoShape 7"/>
          <p:cNvSpPr>
            <a:spLocks/>
          </p:cNvSpPr>
          <p:nvPr/>
        </p:nvSpPr>
        <p:spPr bwMode="auto">
          <a:xfrm>
            <a:off x="2959100" y="3630613"/>
            <a:ext cx="469900" cy="484187"/>
          </a:xfrm>
          <a:prstGeom prst="rightArrow">
            <a:avLst>
              <a:gd name="adj1" fmla="val 50000"/>
              <a:gd name="adj2" fmla="val 35157"/>
            </a:avLst>
          </a:prstGeom>
          <a:gradFill rotWithShape="0">
            <a:gsLst>
              <a:gs pos="0">
                <a:srgbClr val="FFAFAE"/>
              </a:gs>
              <a:gs pos="100000">
                <a:srgbClr val="D30300"/>
              </a:gs>
            </a:gsLst>
            <a:lin ang="5400000" scaled="1"/>
          </a:gradFill>
          <a:ln w="9525">
            <a:solidFill>
              <a:srgbClr val="C60A07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56680" name="AutoShape 8"/>
          <p:cNvSpPr>
            <a:spLocks/>
          </p:cNvSpPr>
          <p:nvPr/>
        </p:nvSpPr>
        <p:spPr bwMode="auto">
          <a:xfrm>
            <a:off x="5778500" y="3630613"/>
            <a:ext cx="468313" cy="484187"/>
          </a:xfrm>
          <a:prstGeom prst="rightArrow">
            <a:avLst>
              <a:gd name="adj1" fmla="val 50000"/>
              <a:gd name="adj2" fmla="val 35157"/>
            </a:avLst>
          </a:prstGeom>
          <a:gradFill rotWithShape="0">
            <a:gsLst>
              <a:gs pos="0">
                <a:srgbClr val="FFAFAE"/>
              </a:gs>
              <a:gs pos="100000">
                <a:srgbClr val="D30300"/>
              </a:gs>
            </a:gsLst>
            <a:lin ang="5400000" scaled="1"/>
          </a:gradFill>
          <a:ln w="9525">
            <a:solidFill>
              <a:srgbClr val="C60A07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56681" name="Rectangle 9"/>
          <p:cNvSpPr>
            <a:spLocks/>
          </p:cNvSpPr>
          <p:nvPr/>
        </p:nvSpPr>
        <p:spPr bwMode="auto">
          <a:xfrm>
            <a:off x="6867525" y="1419225"/>
            <a:ext cx="815975" cy="420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26788" tIns="26788" rIns="26788" bIns="26788">
            <a:spAutoFit/>
          </a:bodyPr>
          <a:lstStyle/>
          <a:p>
            <a:pPr defTabSz="642938"/>
            <a:r>
              <a:rPr lang="en-US" sz="2500">
                <a:latin typeface="Calisto MT" charset="0"/>
                <a:sym typeface="Calisto MT" charset="0"/>
              </a:rPr>
              <a:t>BWT</a:t>
            </a:r>
          </a:p>
        </p:txBody>
      </p:sp>
      <p:sp>
        <p:nvSpPr>
          <p:cNvPr id="156682" name="Line 10"/>
          <p:cNvSpPr>
            <a:spLocks noChangeShapeType="1"/>
          </p:cNvSpPr>
          <p:nvPr/>
        </p:nvSpPr>
        <p:spPr bwMode="auto">
          <a:xfrm rot="10800000" flipH="1">
            <a:off x="5259388" y="1652588"/>
            <a:ext cx="0" cy="409575"/>
          </a:xfrm>
          <a:prstGeom prst="line">
            <a:avLst/>
          </a:prstGeom>
          <a:noFill/>
          <a:ln w="50800">
            <a:solidFill>
              <a:srgbClr val="D90B00"/>
            </a:solidFill>
            <a:round/>
            <a:headEnd type="stealth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6683" name="Line 11"/>
          <p:cNvSpPr>
            <a:spLocks noChangeShapeType="1"/>
          </p:cNvSpPr>
          <p:nvPr/>
        </p:nvSpPr>
        <p:spPr bwMode="auto">
          <a:xfrm rot="10800000" flipH="1">
            <a:off x="5241925" y="1633538"/>
            <a:ext cx="1562100" cy="0"/>
          </a:xfrm>
          <a:prstGeom prst="line">
            <a:avLst/>
          </a:prstGeom>
          <a:noFill/>
          <a:ln w="50800">
            <a:solidFill>
              <a:srgbClr val="D90B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3026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 lIns="26788" tIns="26788" rIns="26788" bIns="26788"/>
          <a:lstStyle/>
          <a:p>
            <a:r>
              <a:rPr lang="en-US"/>
              <a:t>Burrows-Wheeler Matrix</a:t>
            </a:r>
          </a:p>
        </p:txBody>
      </p:sp>
      <p:sp>
        <p:nvSpPr>
          <p:cNvPr id="158723" name="Rectangle 3"/>
          <p:cNvSpPr>
            <a:spLocks/>
          </p:cNvSpPr>
          <p:nvPr/>
        </p:nvSpPr>
        <p:spPr bwMode="auto">
          <a:xfrm>
            <a:off x="3197225" y="1417638"/>
            <a:ext cx="2387600" cy="4491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26788" tIns="26788" rIns="26788" bIns="26788">
            <a:spAutoFit/>
          </a:bodyPr>
          <a:lstStyle/>
          <a:p>
            <a:pPr defTabSz="642938"/>
            <a:r>
              <a:rPr lang="en-US" sz="4400">
                <a:latin typeface="Courier New" charset="0"/>
                <a:cs typeface="Courier New" charset="0"/>
                <a:sym typeface="Courier New" charset="0"/>
              </a:rPr>
              <a:t>$acaac</a:t>
            </a:r>
            <a:r>
              <a:rPr lang="en-US" sz="4400">
                <a:solidFill>
                  <a:srgbClr val="FAA700"/>
                </a:solidFill>
                <a:latin typeface="Courier New" charset="0"/>
                <a:cs typeface="Courier New" charset="0"/>
                <a:sym typeface="Courier New" charset="0"/>
              </a:rPr>
              <a:t>g</a:t>
            </a:r>
            <a:endParaRPr lang="en-US" sz="1700">
              <a:latin typeface="Calisto MT" charset="0"/>
              <a:sym typeface="Calisto MT" charset="0"/>
            </a:endParaRPr>
          </a:p>
          <a:p>
            <a:pPr defTabSz="642938"/>
            <a:r>
              <a:rPr lang="en-US" sz="4400">
                <a:latin typeface="Courier New" charset="0"/>
                <a:cs typeface="Courier New" charset="0"/>
                <a:sym typeface="Courier New" charset="0"/>
              </a:rPr>
              <a:t>aacg$a</a:t>
            </a:r>
            <a:r>
              <a:rPr lang="en-US" sz="4400">
                <a:solidFill>
                  <a:srgbClr val="FAA700"/>
                </a:solidFill>
                <a:latin typeface="Courier New" charset="0"/>
                <a:cs typeface="Courier New" charset="0"/>
                <a:sym typeface="Courier New" charset="0"/>
              </a:rPr>
              <a:t>c</a:t>
            </a:r>
            <a:endParaRPr lang="en-US" sz="1700">
              <a:latin typeface="Calisto MT" charset="0"/>
              <a:sym typeface="Calisto MT" charset="0"/>
            </a:endParaRPr>
          </a:p>
          <a:p>
            <a:pPr defTabSz="642938"/>
            <a:r>
              <a:rPr lang="en-US" sz="4400">
                <a:latin typeface="Courier New" charset="0"/>
                <a:cs typeface="Courier New" charset="0"/>
                <a:sym typeface="Courier New" charset="0"/>
              </a:rPr>
              <a:t>acaacg</a:t>
            </a:r>
            <a:r>
              <a:rPr lang="en-US" sz="4400">
                <a:solidFill>
                  <a:srgbClr val="FAA700"/>
                </a:solidFill>
                <a:latin typeface="Courier New" charset="0"/>
                <a:cs typeface="Courier New" charset="0"/>
                <a:sym typeface="Courier New" charset="0"/>
              </a:rPr>
              <a:t>$</a:t>
            </a:r>
            <a:endParaRPr lang="en-US" sz="1700">
              <a:latin typeface="Calisto MT" charset="0"/>
              <a:sym typeface="Calisto MT" charset="0"/>
            </a:endParaRPr>
          </a:p>
          <a:p>
            <a:pPr defTabSz="642938"/>
            <a:r>
              <a:rPr lang="en-US" sz="4400">
                <a:latin typeface="Courier New" charset="0"/>
                <a:cs typeface="Courier New" charset="0"/>
                <a:sym typeface="Courier New" charset="0"/>
              </a:rPr>
              <a:t>acg$ac</a:t>
            </a:r>
            <a:r>
              <a:rPr lang="en-US" sz="4400">
                <a:solidFill>
                  <a:srgbClr val="FAA700"/>
                </a:solidFill>
                <a:latin typeface="Courier New" charset="0"/>
                <a:cs typeface="Courier New" charset="0"/>
                <a:sym typeface="Courier New" charset="0"/>
              </a:rPr>
              <a:t>a</a:t>
            </a:r>
            <a:endParaRPr lang="en-US" sz="1700">
              <a:latin typeface="Calisto MT" charset="0"/>
              <a:sym typeface="Calisto MT" charset="0"/>
            </a:endParaRPr>
          </a:p>
          <a:p>
            <a:pPr defTabSz="642938"/>
            <a:r>
              <a:rPr lang="en-US" sz="4400">
                <a:latin typeface="Courier New" charset="0"/>
                <a:cs typeface="Courier New" charset="0"/>
                <a:sym typeface="Courier New" charset="0"/>
              </a:rPr>
              <a:t>caacg$</a:t>
            </a:r>
            <a:r>
              <a:rPr lang="en-US" sz="4400">
                <a:solidFill>
                  <a:srgbClr val="FAA700"/>
                </a:solidFill>
                <a:latin typeface="Courier New" charset="0"/>
                <a:cs typeface="Courier New" charset="0"/>
                <a:sym typeface="Courier New" charset="0"/>
              </a:rPr>
              <a:t>a</a:t>
            </a:r>
            <a:endParaRPr lang="en-US" sz="1700">
              <a:latin typeface="Calisto MT" charset="0"/>
              <a:sym typeface="Calisto MT" charset="0"/>
            </a:endParaRPr>
          </a:p>
          <a:p>
            <a:pPr defTabSz="642938"/>
            <a:r>
              <a:rPr lang="en-US" sz="4400">
                <a:latin typeface="Courier New" charset="0"/>
                <a:cs typeface="Courier New" charset="0"/>
                <a:sym typeface="Courier New" charset="0"/>
              </a:rPr>
              <a:t>cg$aca</a:t>
            </a:r>
            <a:r>
              <a:rPr lang="en-US" sz="4400">
                <a:solidFill>
                  <a:srgbClr val="FAA700"/>
                </a:solidFill>
                <a:latin typeface="Courier New" charset="0"/>
                <a:cs typeface="Courier New" charset="0"/>
                <a:sym typeface="Courier New" charset="0"/>
              </a:rPr>
              <a:t>a</a:t>
            </a:r>
            <a:endParaRPr lang="en-US" sz="1700">
              <a:latin typeface="Calisto MT" charset="0"/>
              <a:sym typeface="Calisto MT" charset="0"/>
            </a:endParaRPr>
          </a:p>
          <a:p>
            <a:pPr defTabSz="642938"/>
            <a:r>
              <a:rPr lang="en-US" sz="4400">
                <a:latin typeface="Courier New" charset="0"/>
                <a:cs typeface="Courier New" charset="0"/>
                <a:sym typeface="Courier New" charset="0"/>
              </a:rPr>
              <a:t>g$acaa</a:t>
            </a:r>
            <a:r>
              <a:rPr lang="en-US" sz="4400">
                <a:solidFill>
                  <a:srgbClr val="FAA700"/>
                </a:solidFill>
                <a:latin typeface="Courier New" charset="0"/>
                <a:cs typeface="Courier New" charset="0"/>
                <a:sym typeface="Courier New" charset="0"/>
              </a:rPr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185343328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 lIns="26788" tIns="26788" rIns="26788" bIns="26788"/>
          <a:lstStyle/>
          <a:p>
            <a:r>
              <a:rPr lang="en-US"/>
              <a:t>Burrows-Wheeler Matrix</a:t>
            </a:r>
          </a:p>
        </p:txBody>
      </p:sp>
      <p:sp>
        <p:nvSpPr>
          <p:cNvPr id="160771" name="Rectangle 3"/>
          <p:cNvSpPr>
            <a:spLocks/>
          </p:cNvSpPr>
          <p:nvPr/>
        </p:nvSpPr>
        <p:spPr bwMode="auto">
          <a:xfrm>
            <a:off x="3197225" y="1417638"/>
            <a:ext cx="2398713" cy="4743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26788" tIns="26788" rIns="26788" bIns="26788">
            <a:spAutoFit/>
          </a:bodyPr>
          <a:lstStyle/>
          <a:p>
            <a:pPr defTabSz="642938"/>
            <a:r>
              <a:rPr lang="en-US" sz="4400">
                <a:latin typeface="Courier New" charset="0"/>
                <a:cs typeface="Courier New" charset="0"/>
                <a:sym typeface="Courier New" charset="0"/>
              </a:rPr>
              <a:t>$</a:t>
            </a:r>
            <a:r>
              <a:rPr lang="en-US" sz="4400">
                <a:solidFill>
                  <a:srgbClr val="C0C0C0"/>
                </a:solidFill>
                <a:latin typeface="Courier New" charset="0"/>
                <a:cs typeface="Courier New" charset="0"/>
                <a:sym typeface="Courier New" charset="0"/>
              </a:rPr>
              <a:t>acaacg</a:t>
            </a:r>
            <a:endParaRPr lang="en-US" sz="1700">
              <a:solidFill>
                <a:srgbClr val="C0C0C0"/>
              </a:solidFill>
              <a:latin typeface="Calisto MT" charset="0"/>
              <a:sym typeface="Calisto MT" charset="0"/>
            </a:endParaRPr>
          </a:p>
          <a:p>
            <a:pPr defTabSz="642938"/>
            <a:r>
              <a:rPr lang="en-US" sz="4400">
                <a:latin typeface="Courier New" charset="0"/>
                <a:cs typeface="Courier New" charset="0"/>
                <a:sym typeface="Courier New" charset="0"/>
              </a:rPr>
              <a:t>aacg$</a:t>
            </a:r>
            <a:r>
              <a:rPr lang="en-US" sz="4400">
                <a:solidFill>
                  <a:srgbClr val="C0C0C0"/>
                </a:solidFill>
                <a:latin typeface="Courier New" charset="0"/>
                <a:cs typeface="Courier New" charset="0"/>
                <a:sym typeface="Courier New" charset="0"/>
              </a:rPr>
              <a:t>ac</a:t>
            </a:r>
            <a:endParaRPr lang="en-US" sz="1700">
              <a:solidFill>
                <a:srgbClr val="C0C0C0"/>
              </a:solidFill>
              <a:latin typeface="Calisto MT" charset="0"/>
              <a:sym typeface="Calisto MT" charset="0"/>
            </a:endParaRPr>
          </a:p>
          <a:p>
            <a:pPr defTabSz="642938"/>
            <a:r>
              <a:rPr lang="en-US" sz="4400">
                <a:latin typeface="Courier New" charset="0"/>
                <a:cs typeface="Courier New" charset="0"/>
                <a:sym typeface="Courier New" charset="0"/>
              </a:rPr>
              <a:t>acaacg$</a:t>
            </a:r>
            <a:endParaRPr lang="en-US" sz="1700">
              <a:latin typeface="Calisto MT" charset="0"/>
              <a:sym typeface="Calisto MT" charset="0"/>
            </a:endParaRPr>
          </a:p>
          <a:p>
            <a:pPr defTabSz="642938"/>
            <a:r>
              <a:rPr lang="en-US" sz="4400">
                <a:latin typeface="Courier New" charset="0"/>
                <a:cs typeface="Courier New" charset="0"/>
                <a:sym typeface="Courier New" charset="0"/>
              </a:rPr>
              <a:t>acg$</a:t>
            </a:r>
            <a:r>
              <a:rPr lang="en-US" sz="4400">
                <a:solidFill>
                  <a:srgbClr val="C0C0C0"/>
                </a:solidFill>
                <a:latin typeface="Courier New" charset="0"/>
                <a:cs typeface="Courier New" charset="0"/>
                <a:sym typeface="Courier New" charset="0"/>
              </a:rPr>
              <a:t>aca</a:t>
            </a:r>
            <a:endParaRPr lang="en-US" sz="1700">
              <a:solidFill>
                <a:srgbClr val="C0C0C0"/>
              </a:solidFill>
              <a:latin typeface="Calisto MT" charset="0"/>
              <a:sym typeface="Calisto MT" charset="0"/>
            </a:endParaRPr>
          </a:p>
          <a:p>
            <a:pPr defTabSz="642938"/>
            <a:r>
              <a:rPr lang="en-US" sz="4400">
                <a:latin typeface="Courier New" charset="0"/>
                <a:cs typeface="Courier New" charset="0"/>
                <a:sym typeface="Courier New" charset="0"/>
              </a:rPr>
              <a:t>caacg$</a:t>
            </a:r>
            <a:r>
              <a:rPr lang="en-US" sz="4400">
                <a:solidFill>
                  <a:srgbClr val="C0C0C0"/>
                </a:solidFill>
                <a:latin typeface="Courier New" charset="0"/>
                <a:cs typeface="Courier New" charset="0"/>
                <a:sym typeface="Courier New" charset="0"/>
              </a:rPr>
              <a:t>a</a:t>
            </a:r>
            <a:endParaRPr lang="en-US" sz="1700">
              <a:solidFill>
                <a:srgbClr val="C0C0C0"/>
              </a:solidFill>
              <a:latin typeface="Calisto MT" charset="0"/>
              <a:sym typeface="Calisto MT" charset="0"/>
            </a:endParaRPr>
          </a:p>
          <a:p>
            <a:pPr defTabSz="642938"/>
            <a:r>
              <a:rPr lang="en-US" sz="4400">
                <a:latin typeface="Courier New" charset="0"/>
                <a:cs typeface="Courier New" charset="0"/>
                <a:sym typeface="Courier New" charset="0"/>
              </a:rPr>
              <a:t>cg$</a:t>
            </a:r>
            <a:r>
              <a:rPr lang="en-US" sz="4400">
                <a:solidFill>
                  <a:srgbClr val="C0C0C0"/>
                </a:solidFill>
                <a:latin typeface="Courier New" charset="0"/>
                <a:cs typeface="Courier New" charset="0"/>
                <a:sym typeface="Courier New" charset="0"/>
              </a:rPr>
              <a:t>acaa</a:t>
            </a:r>
            <a:endParaRPr lang="en-US" sz="1700">
              <a:solidFill>
                <a:srgbClr val="C0C0C0"/>
              </a:solidFill>
              <a:latin typeface="Calisto MT" charset="0"/>
              <a:sym typeface="Calisto MT" charset="0"/>
            </a:endParaRPr>
          </a:p>
          <a:p>
            <a:pPr defTabSz="642938"/>
            <a:r>
              <a:rPr lang="en-US" sz="4400">
                <a:latin typeface="Courier New" charset="0"/>
                <a:cs typeface="Courier New" charset="0"/>
                <a:sym typeface="Courier New" charset="0"/>
              </a:rPr>
              <a:t>g$</a:t>
            </a:r>
            <a:r>
              <a:rPr lang="en-US" sz="4400">
                <a:solidFill>
                  <a:srgbClr val="C0C0C0"/>
                </a:solidFill>
                <a:latin typeface="Courier New" charset="0"/>
                <a:cs typeface="Courier New" charset="0"/>
                <a:sym typeface="Courier New" charset="0"/>
              </a:rPr>
              <a:t>acaac</a:t>
            </a:r>
          </a:p>
        </p:txBody>
      </p:sp>
      <p:sp>
        <p:nvSpPr>
          <p:cNvPr id="160774" name="Rectangle 6"/>
          <p:cNvSpPr>
            <a:spLocks/>
          </p:cNvSpPr>
          <p:nvPr/>
        </p:nvSpPr>
        <p:spPr bwMode="auto">
          <a:xfrm>
            <a:off x="1600200" y="1428750"/>
            <a:ext cx="388938" cy="4743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26788" tIns="26788" rIns="26788" bIns="26788">
            <a:spAutoFit/>
          </a:bodyPr>
          <a:lstStyle/>
          <a:p>
            <a:pPr defTabSz="642938"/>
            <a:r>
              <a:rPr lang="en-US" sz="4400">
                <a:latin typeface="Courier New" charset="0"/>
                <a:cs typeface="Courier New" charset="0"/>
                <a:sym typeface="Courier New" charset="0"/>
              </a:rPr>
              <a:t> </a:t>
            </a:r>
          </a:p>
          <a:p>
            <a:pPr defTabSz="642938"/>
            <a:r>
              <a:rPr lang="en-US" sz="4400">
                <a:latin typeface="Courier New" charset="0"/>
                <a:cs typeface="Courier New" charset="0"/>
                <a:sym typeface="Courier New" charset="0"/>
              </a:rPr>
              <a:t>3</a:t>
            </a:r>
          </a:p>
          <a:p>
            <a:pPr defTabSz="642938"/>
            <a:r>
              <a:rPr lang="en-US" sz="4400">
                <a:latin typeface="Courier New" charset="0"/>
                <a:cs typeface="Courier New" charset="0"/>
                <a:sym typeface="Courier New" charset="0"/>
              </a:rPr>
              <a:t>1</a:t>
            </a:r>
          </a:p>
          <a:p>
            <a:pPr defTabSz="642938"/>
            <a:r>
              <a:rPr lang="en-US" sz="4400">
                <a:latin typeface="Courier New" charset="0"/>
                <a:cs typeface="Courier New" charset="0"/>
                <a:sym typeface="Courier New" charset="0"/>
              </a:rPr>
              <a:t>4</a:t>
            </a:r>
          </a:p>
          <a:p>
            <a:pPr defTabSz="642938"/>
            <a:r>
              <a:rPr lang="en-US" sz="4400">
                <a:latin typeface="Courier New" charset="0"/>
                <a:cs typeface="Courier New" charset="0"/>
                <a:sym typeface="Courier New" charset="0"/>
              </a:rPr>
              <a:t>2</a:t>
            </a:r>
          </a:p>
          <a:p>
            <a:pPr defTabSz="642938"/>
            <a:r>
              <a:rPr lang="en-US" sz="4400">
                <a:latin typeface="Courier New" charset="0"/>
                <a:cs typeface="Courier New" charset="0"/>
                <a:sym typeface="Courier New" charset="0"/>
              </a:rPr>
              <a:t>5</a:t>
            </a:r>
          </a:p>
          <a:p>
            <a:pPr defTabSz="642938"/>
            <a:r>
              <a:rPr lang="en-US" sz="4400">
                <a:latin typeface="Courier New" charset="0"/>
                <a:cs typeface="Courier New" charset="0"/>
                <a:sym typeface="Courier New" charset="0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296738591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Burrows-</a:t>
            </a:r>
            <a:r>
              <a:rPr lang="en-US" dirty="0"/>
              <a:t>Wheeler </a:t>
            </a:r>
            <a:r>
              <a:rPr lang="en-US" dirty="0" smtClean="0"/>
              <a:t>Transform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795831" y="6439654"/>
            <a:ext cx="23481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 smtClean="0"/>
              <a:t>Langmead</a:t>
            </a:r>
            <a:r>
              <a:rPr lang="en-US" i="1" dirty="0" smtClean="0"/>
              <a:t> et al (2009)</a:t>
            </a:r>
            <a:endParaRPr lang="en-US" i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46499" b="51302"/>
          <a:stretch/>
        </p:blipFill>
        <p:spPr>
          <a:xfrm>
            <a:off x="1134002" y="2304074"/>
            <a:ext cx="7168041" cy="3049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3973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BWA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185" y="1094620"/>
            <a:ext cx="7050505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105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BWA </a:t>
            </a:r>
            <a:r>
              <a:rPr lang="en-US" dirty="0" err="1" smtClean="0"/>
              <a:t>mem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80281"/>
            <a:ext cx="9144000" cy="5397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917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BWA </a:t>
            </a:r>
            <a:r>
              <a:rPr lang="en-US" dirty="0" err="1" smtClean="0"/>
              <a:t>mem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36700"/>
            <a:ext cx="9144000" cy="3779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560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SAM/BAM format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82748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/>
        </p:spPr>
        <p:txBody>
          <a:bodyPr>
            <a:normAutofit fontScale="90000"/>
          </a:bodyPr>
          <a:lstStyle/>
          <a:p>
            <a:r>
              <a:rPr lang="en-US" dirty="0" smtClean="0"/>
              <a:t>Alignment and Variant Calling Pipeline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906681" y="1920343"/>
            <a:ext cx="1359984" cy="617000"/>
          </a:xfrm>
          <a:prstGeom prst="roundRect">
            <a:avLst/>
          </a:prstGeom>
          <a:solidFill>
            <a:srgbClr val="000090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Process from </a:t>
            </a:r>
            <a:r>
              <a:rPr lang="en-US" dirty="0" err="1" smtClean="0"/>
              <a:t>HiSeq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2812494" y="1919110"/>
            <a:ext cx="1403758" cy="619466"/>
          </a:xfrm>
          <a:prstGeom prst="roundRect">
            <a:avLst/>
          </a:prstGeom>
          <a:solidFill>
            <a:srgbClr val="000090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Align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4630988" y="1919110"/>
            <a:ext cx="1496682" cy="619466"/>
          </a:xfrm>
          <a:prstGeom prst="roundRect">
            <a:avLst/>
          </a:prstGeom>
          <a:solidFill>
            <a:srgbClr val="000090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Refine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6515357" y="1919110"/>
            <a:ext cx="1496682" cy="619466"/>
          </a:xfrm>
          <a:prstGeom prst="roundRect">
            <a:avLst/>
          </a:prstGeom>
          <a:solidFill>
            <a:srgbClr val="000090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Call Variants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08255" y="2986106"/>
            <a:ext cx="1556836" cy="36933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dirty="0" err="1" smtClean="0"/>
              <a:t>HiSeq</a:t>
            </a:r>
            <a:r>
              <a:rPr lang="en-US" dirty="0" smtClean="0"/>
              <a:t> BCL files</a:t>
            </a:r>
            <a:endParaRPr lang="en-US" dirty="0"/>
          </a:p>
        </p:txBody>
      </p:sp>
      <p:cxnSp>
        <p:nvCxnSpPr>
          <p:cNvPr id="13" name="Straight Arrow Connector 12"/>
          <p:cNvCxnSpPr>
            <a:endCxn id="14" idx="0"/>
          </p:cNvCxnSpPr>
          <p:nvPr/>
        </p:nvCxnSpPr>
        <p:spPr>
          <a:xfrm rot="16200000" flipH="1">
            <a:off x="1027687" y="4203507"/>
            <a:ext cx="1117973" cy="1"/>
          </a:xfrm>
          <a:prstGeom prst="straightConnector1">
            <a:avLst/>
          </a:prstGeom>
          <a:ln>
            <a:solidFill>
              <a:srgbClr val="00009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839038" y="4762495"/>
            <a:ext cx="1495271" cy="36933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FASTQ </a:t>
            </a:r>
            <a:r>
              <a:rPr lang="en-US" dirty="0" smtClean="0"/>
              <a:t>format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34991" y="3717380"/>
            <a:ext cx="921496" cy="276999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sz="1200" dirty="0" smtClean="0"/>
              <a:t>CASAVA 1.8</a:t>
            </a:r>
            <a:endParaRPr lang="en-US" sz="1200" dirty="0"/>
          </a:p>
        </p:txBody>
      </p:sp>
      <p:sp>
        <p:nvSpPr>
          <p:cNvPr id="16" name="TextBox 15"/>
          <p:cNvSpPr txBox="1"/>
          <p:nvPr/>
        </p:nvSpPr>
        <p:spPr>
          <a:xfrm>
            <a:off x="2766738" y="2986106"/>
            <a:ext cx="1495271" cy="36933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dirty="0" smtClean="0"/>
              <a:t>FASTQ format</a:t>
            </a:r>
            <a:endParaRPr lang="en-US" dirty="0"/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3514373" y="3427706"/>
            <a:ext cx="0" cy="474924"/>
          </a:xfrm>
          <a:prstGeom prst="straightConnector1">
            <a:avLst/>
          </a:prstGeom>
          <a:ln>
            <a:solidFill>
              <a:srgbClr val="00009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955328" y="3506022"/>
            <a:ext cx="494321" cy="276999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sz="1200" dirty="0" smtClean="0"/>
              <a:t>BWA</a:t>
            </a:r>
            <a:endParaRPr lang="en-US" sz="1200" dirty="0"/>
          </a:p>
        </p:txBody>
      </p:sp>
      <p:sp>
        <p:nvSpPr>
          <p:cNvPr id="21" name="TextBox 20"/>
          <p:cNvSpPr txBox="1"/>
          <p:nvPr/>
        </p:nvSpPr>
        <p:spPr>
          <a:xfrm>
            <a:off x="2774402" y="4762495"/>
            <a:ext cx="1479942" cy="36933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dirty="0" smtClean="0"/>
              <a:t>Mapped </a:t>
            </a:r>
            <a:r>
              <a:rPr lang="en-US" dirty="0" smtClean="0">
                <a:solidFill>
                  <a:srgbClr val="FF0000"/>
                </a:solidFill>
              </a:rPr>
              <a:t>BAM</a:t>
            </a:r>
          </a:p>
        </p:txBody>
      </p:sp>
      <p:cxnSp>
        <p:nvCxnSpPr>
          <p:cNvPr id="22" name="Straight Arrow Connector 21"/>
          <p:cNvCxnSpPr>
            <a:endCxn id="21" idx="0"/>
          </p:cNvCxnSpPr>
          <p:nvPr/>
        </p:nvCxnSpPr>
        <p:spPr>
          <a:xfrm rot="5400000">
            <a:off x="3069836" y="4317957"/>
            <a:ext cx="889075" cy="1588"/>
          </a:xfrm>
          <a:prstGeom prst="straightConnector1">
            <a:avLst/>
          </a:prstGeom>
          <a:ln>
            <a:solidFill>
              <a:srgbClr val="00009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2739527" y="3980946"/>
            <a:ext cx="761747" cy="276999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Samtools</a:t>
            </a:r>
            <a:endParaRPr lang="en-US" sz="1200" dirty="0"/>
          </a:p>
        </p:txBody>
      </p:sp>
      <p:sp>
        <p:nvSpPr>
          <p:cNvPr id="25" name="TextBox 24"/>
          <p:cNvSpPr txBox="1"/>
          <p:nvPr/>
        </p:nvSpPr>
        <p:spPr>
          <a:xfrm>
            <a:off x="4639358" y="2986106"/>
            <a:ext cx="1479942" cy="36933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dirty="0" smtClean="0"/>
              <a:t>Mapped BAM</a:t>
            </a:r>
            <a:endParaRPr lang="en-US" dirty="0"/>
          </a:p>
        </p:txBody>
      </p:sp>
      <p:cxnSp>
        <p:nvCxnSpPr>
          <p:cNvPr id="26" name="Straight Arrow Connector 25"/>
          <p:cNvCxnSpPr>
            <a:stCxn id="25" idx="2"/>
          </p:cNvCxnSpPr>
          <p:nvPr/>
        </p:nvCxnSpPr>
        <p:spPr>
          <a:xfrm rot="16200000" flipH="1">
            <a:off x="5148980" y="3585786"/>
            <a:ext cx="461493" cy="795"/>
          </a:xfrm>
          <a:prstGeom prst="straightConnector1">
            <a:avLst/>
          </a:prstGeom>
          <a:ln>
            <a:solidFill>
              <a:srgbClr val="00009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3602049" y="3488950"/>
            <a:ext cx="497627" cy="276999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sz="1200" dirty="0" smtClean="0"/>
              <a:t>Align</a:t>
            </a:r>
            <a:endParaRPr lang="en-US" sz="1200" dirty="0"/>
          </a:p>
        </p:txBody>
      </p:sp>
      <p:sp>
        <p:nvSpPr>
          <p:cNvPr id="29" name="TextBox 28"/>
          <p:cNvSpPr txBox="1"/>
          <p:nvPr/>
        </p:nvSpPr>
        <p:spPr>
          <a:xfrm>
            <a:off x="3631236" y="3816929"/>
            <a:ext cx="1046385" cy="64633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Sort</a:t>
            </a:r>
          </a:p>
          <a:p>
            <a:r>
              <a:rPr lang="en-US" sz="1200" dirty="0" smtClean="0"/>
              <a:t>Reformat</a:t>
            </a:r>
          </a:p>
          <a:p>
            <a:r>
              <a:rPr lang="en-US" sz="1200" dirty="0" smtClean="0"/>
              <a:t>-Unmapped</a:t>
            </a:r>
            <a:endParaRPr lang="en-US" sz="1200" dirty="0"/>
          </a:p>
        </p:txBody>
      </p:sp>
      <p:sp>
        <p:nvSpPr>
          <p:cNvPr id="31" name="TextBox 30"/>
          <p:cNvSpPr txBox="1"/>
          <p:nvPr/>
        </p:nvSpPr>
        <p:spPr>
          <a:xfrm>
            <a:off x="4677621" y="3488950"/>
            <a:ext cx="525730" cy="276999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sz="1200" dirty="0" smtClean="0"/>
              <a:t>GATK</a:t>
            </a:r>
            <a:endParaRPr lang="en-US" sz="1200" dirty="0"/>
          </a:p>
        </p:txBody>
      </p:sp>
      <p:sp>
        <p:nvSpPr>
          <p:cNvPr id="32" name="TextBox 31"/>
          <p:cNvSpPr txBox="1"/>
          <p:nvPr/>
        </p:nvSpPr>
        <p:spPr>
          <a:xfrm>
            <a:off x="5442551" y="3446472"/>
            <a:ext cx="642423" cy="276999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sz="1200" dirty="0" smtClean="0"/>
              <a:t>Realign</a:t>
            </a:r>
            <a:endParaRPr lang="en-US" sz="1200" dirty="0"/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5364005" y="3816929"/>
            <a:ext cx="0" cy="474924"/>
          </a:xfrm>
          <a:prstGeom prst="straightConnector1">
            <a:avLst/>
          </a:prstGeom>
          <a:ln>
            <a:solidFill>
              <a:srgbClr val="00009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4694361" y="3873420"/>
            <a:ext cx="572768" cy="276999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sz="1200" dirty="0" smtClean="0"/>
              <a:t>Picard</a:t>
            </a:r>
            <a:endParaRPr lang="en-US" sz="1200" dirty="0"/>
          </a:p>
        </p:txBody>
      </p:sp>
      <p:sp>
        <p:nvSpPr>
          <p:cNvPr id="35" name="TextBox 34"/>
          <p:cNvSpPr txBox="1"/>
          <p:nvPr/>
        </p:nvSpPr>
        <p:spPr>
          <a:xfrm>
            <a:off x="5402280" y="3855291"/>
            <a:ext cx="889987" cy="276999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sz="1200" dirty="0" smtClean="0"/>
              <a:t>-Duplicates</a:t>
            </a:r>
            <a:endParaRPr lang="en-US" sz="1200" dirty="0"/>
          </a:p>
        </p:txBody>
      </p:sp>
      <p:cxnSp>
        <p:nvCxnSpPr>
          <p:cNvPr id="36" name="Straight Arrow Connector 35"/>
          <p:cNvCxnSpPr/>
          <p:nvPr/>
        </p:nvCxnSpPr>
        <p:spPr>
          <a:xfrm>
            <a:off x="5366907" y="4281529"/>
            <a:ext cx="0" cy="474924"/>
          </a:xfrm>
          <a:prstGeom prst="straightConnector1">
            <a:avLst/>
          </a:prstGeom>
          <a:ln>
            <a:solidFill>
              <a:srgbClr val="00009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4710424" y="4281529"/>
            <a:ext cx="525730" cy="276999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sz="1200" dirty="0" smtClean="0"/>
              <a:t>GATK</a:t>
            </a:r>
            <a:endParaRPr lang="en-US" sz="1200" dirty="0"/>
          </a:p>
        </p:txBody>
      </p:sp>
      <p:sp>
        <p:nvSpPr>
          <p:cNvPr id="38" name="TextBox 37"/>
          <p:cNvSpPr txBox="1"/>
          <p:nvPr/>
        </p:nvSpPr>
        <p:spPr>
          <a:xfrm>
            <a:off x="5422475" y="4291853"/>
            <a:ext cx="890538" cy="276999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sz="1200" dirty="0" smtClean="0"/>
              <a:t>Recalibrate</a:t>
            </a:r>
            <a:endParaRPr lang="en-US" sz="1200" dirty="0"/>
          </a:p>
        </p:txBody>
      </p:sp>
      <p:sp>
        <p:nvSpPr>
          <p:cNvPr id="39" name="TextBox 38"/>
          <p:cNvSpPr txBox="1"/>
          <p:nvPr/>
        </p:nvSpPr>
        <p:spPr>
          <a:xfrm>
            <a:off x="4653221" y="4762495"/>
            <a:ext cx="1452216" cy="36933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dirty="0" smtClean="0"/>
              <a:t>Cleaned BAM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6537590" y="2986106"/>
            <a:ext cx="1452216" cy="36933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dirty="0" smtClean="0"/>
              <a:t>Cleaned BAM</a:t>
            </a:r>
            <a:endParaRPr lang="en-US" dirty="0"/>
          </a:p>
        </p:txBody>
      </p:sp>
      <p:cxnSp>
        <p:nvCxnSpPr>
          <p:cNvPr id="41" name="Straight Arrow Connector 40"/>
          <p:cNvCxnSpPr>
            <a:stCxn id="40" idx="2"/>
            <a:endCxn id="45" idx="0"/>
          </p:cNvCxnSpPr>
          <p:nvPr/>
        </p:nvCxnSpPr>
        <p:spPr>
          <a:xfrm rot="16200000" flipH="1">
            <a:off x="6560170" y="4058965"/>
            <a:ext cx="1407057" cy="1"/>
          </a:xfrm>
          <a:prstGeom prst="straightConnector1">
            <a:avLst/>
          </a:prstGeom>
          <a:ln>
            <a:solidFill>
              <a:srgbClr val="00009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6526209" y="3519221"/>
            <a:ext cx="525730" cy="276999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sz="1200" dirty="0" smtClean="0"/>
              <a:t>GATK</a:t>
            </a:r>
            <a:endParaRPr lang="en-US" sz="1200" dirty="0"/>
          </a:p>
        </p:txBody>
      </p:sp>
      <p:sp>
        <p:nvSpPr>
          <p:cNvPr id="43" name="TextBox 42"/>
          <p:cNvSpPr txBox="1"/>
          <p:nvPr/>
        </p:nvSpPr>
        <p:spPr>
          <a:xfrm>
            <a:off x="7312450" y="3486480"/>
            <a:ext cx="1184940" cy="830997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sz="1200" dirty="0" smtClean="0"/>
              <a:t>Call</a:t>
            </a:r>
          </a:p>
          <a:p>
            <a:r>
              <a:rPr lang="en-US" sz="1200" dirty="0" smtClean="0"/>
              <a:t>Left Align </a:t>
            </a:r>
            <a:r>
              <a:rPr lang="en-US" sz="1200" dirty="0" err="1" smtClean="0"/>
              <a:t>Indels</a:t>
            </a:r>
            <a:endParaRPr lang="en-US" sz="1200" dirty="0" smtClean="0"/>
          </a:p>
          <a:p>
            <a:r>
              <a:rPr lang="en-US" sz="1200" dirty="0" smtClean="0"/>
              <a:t>Filter</a:t>
            </a:r>
          </a:p>
          <a:p>
            <a:r>
              <a:rPr lang="en-US" sz="1200" dirty="0" smtClean="0"/>
              <a:t>Evaluate</a:t>
            </a:r>
            <a:endParaRPr lang="en-US" sz="1200" dirty="0"/>
          </a:p>
        </p:txBody>
      </p:sp>
      <p:sp>
        <p:nvSpPr>
          <p:cNvPr id="45" name="TextBox 44"/>
          <p:cNvSpPr txBox="1"/>
          <p:nvPr/>
        </p:nvSpPr>
        <p:spPr>
          <a:xfrm>
            <a:off x="6604823" y="4762495"/>
            <a:ext cx="1317751" cy="36933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dirty="0" smtClean="0"/>
              <a:t>Filtered </a:t>
            </a:r>
            <a:r>
              <a:rPr lang="en-US" b="1" dirty="0" smtClean="0">
                <a:solidFill>
                  <a:srgbClr val="FF0000"/>
                </a:solidFill>
              </a:rPr>
              <a:t>VCF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83737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945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360" y="1088754"/>
            <a:ext cx="8864640" cy="47179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Utility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274142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BAM format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0800"/>
            <a:ext cx="9144000" cy="3051260"/>
          </a:xfrm>
          <a:prstGeom prst="rect">
            <a:avLst/>
          </a:prstGeom>
        </p:spPr>
      </p:pic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-52474" y="6467719"/>
            <a:ext cx="7794720" cy="3902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50420" rIns="81639" bIns="4082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r>
              <a:rPr lang="en-US" sz="1100" dirty="0"/>
              <a:t>Bioinformatics. 2009 Aug 15;25(16):2078-9. </a:t>
            </a:r>
            <a:r>
              <a:rPr lang="en-US" sz="1100" dirty="0" err="1"/>
              <a:t>Epub</a:t>
            </a:r>
            <a:r>
              <a:rPr lang="en-US" sz="1100" dirty="0"/>
              <a:t> 2009 Jun 8. The Sequence Alignment/Map format and </a:t>
            </a:r>
            <a:r>
              <a:rPr lang="en-US" sz="1100" dirty="0" err="1"/>
              <a:t>SAMtools</a:t>
            </a:r>
            <a:r>
              <a:rPr lang="en-US" sz="11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446125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BAM example (field 1-9)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60500"/>
            <a:ext cx="9144000" cy="3914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5972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CIGAR string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4841" y="1004394"/>
            <a:ext cx="5756427" cy="214041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23060"/>
            <a:ext cx="9144000" cy="74876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510139"/>
            <a:ext cx="9144000" cy="83258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34802" y="5723159"/>
            <a:ext cx="3387372" cy="779303"/>
          </a:xfrm>
          <a:prstGeom prst="rect">
            <a:avLst/>
          </a:prstGeom>
          <a:solidFill>
            <a:srgbClr val="FF0000"/>
          </a:solidFill>
          <a:ln w="28575" cmpd="sng">
            <a:solidFill>
              <a:srgbClr val="FF0000"/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8009" y="3144812"/>
            <a:ext cx="18463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Before alignment</a:t>
            </a:r>
            <a:endParaRPr lang="en-U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0" y="4238151"/>
            <a:ext cx="1690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After alignment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092498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BAM example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161" y="1143000"/>
            <a:ext cx="7287074" cy="4764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1543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 FLAGS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43000"/>
            <a:ext cx="6432959" cy="347711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98703" y="4501994"/>
            <a:ext cx="58695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picard.sourceforge.net</a:t>
            </a:r>
            <a:r>
              <a:rPr lang="en-US" dirty="0"/>
              <a:t>/explain-</a:t>
            </a:r>
            <a:r>
              <a:rPr lang="en-US" dirty="0" err="1"/>
              <a:t>flags.html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8235" y="2440679"/>
            <a:ext cx="3215262" cy="4417321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423077064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Extra Info (custom)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9941" b="9941"/>
          <a:stretch>
            <a:fillRect/>
          </a:stretch>
        </p:blipFill>
        <p:spPr>
          <a:xfrm>
            <a:off x="829104" y="1037720"/>
            <a:ext cx="7331280" cy="4439215"/>
          </a:xfr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1249" y="5614250"/>
            <a:ext cx="6312033" cy="124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060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BAM/SAM format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flexible : compatible with multiple alignment programs </a:t>
            </a:r>
            <a:endParaRPr lang="en-US" dirty="0"/>
          </a:p>
          <a:p>
            <a:r>
              <a:rPr lang="en-US" dirty="0" smtClean="0"/>
              <a:t>simple: easy to generate and convert</a:t>
            </a:r>
            <a:endParaRPr lang="en-US" dirty="0"/>
          </a:p>
          <a:p>
            <a:r>
              <a:rPr lang="en-US" dirty="0" smtClean="0"/>
              <a:t>compact </a:t>
            </a:r>
            <a:r>
              <a:rPr lang="en-US" dirty="0"/>
              <a:t>in file </a:t>
            </a:r>
            <a:r>
              <a:rPr lang="en-US" dirty="0" smtClean="0"/>
              <a:t>size </a:t>
            </a:r>
            <a:endParaRPr lang="en-US" dirty="0"/>
          </a:p>
          <a:p>
            <a:r>
              <a:rPr lang="en-US" dirty="0" smtClean="0"/>
              <a:t>works </a:t>
            </a:r>
            <a:r>
              <a:rPr lang="en-US" dirty="0"/>
              <a:t>on a stream </a:t>
            </a:r>
            <a:r>
              <a:rPr lang="en-US" dirty="0" smtClean="0"/>
              <a:t>: low memory footprint</a:t>
            </a:r>
            <a:endParaRPr lang="en-US" dirty="0"/>
          </a:p>
          <a:p>
            <a:r>
              <a:rPr lang="en-US" dirty="0" err="1" smtClean="0"/>
              <a:t>Indexable</a:t>
            </a:r>
            <a:r>
              <a:rPr lang="en-US" dirty="0" smtClean="0"/>
              <a:t> for efficiency</a:t>
            </a:r>
          </a:p>
          <a:p>
            <a:r>
              <a:rPr lang="en-US" dirty="0" smtClean="0"/>
              <a:t>SAM is human readable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40342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SAMTOOLS &amp; PICARD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SAM/BAM manipulation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24281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897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360" y="72008"/>
            <a:ext cx="8750880" cy="65642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01188998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Sizes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15221963"/>
              </p:ext>
            </p:extLst>
          </p:nvPr>
        </p:nvGraphicFramePr>
        <p:xfrm>
          <a:off x="457200" y="1143000"/>
          <a:ext cx="8229600" cy="5007609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1645920"/>
                <a:gridCol w="1268458"/>
                <a:gridCol w="2135332"/>
                <a:gridCol w="1533970"/>
                <a:gridCol w="1645920"/>
              </a:tblGrid>
              <a:tr h="1238250">
                <a:tc>
                  <a:txBody>
                    <a:bodyPr/>
                    <a:lstStyle/>
                    <a:p>
                      <a:pPr algn="ctr" fontAlgn="b"/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>
                          <a:effectLst/>
                        </a:rPr>
                        <a:t>Depth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 dirty="0" err="1" smtClean="0">
                          <a:effectLst/>
                        </a:rPr>
                        <a:t>FASTQ.gz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>
                          <a:effectLst/>
                        </a:rPr>
                        <a:t>BAM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 dirty="0" err="1" smtClean="0">
                          <a:effectLst/>
                        </a:rPr>
                        <a:t>VCF.gz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12700" marR="12700" marT="12700" marB="0" anchor="ctr"/>
                </a:tc>
              </a:tr>
              <a:tr h="1238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Genome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30x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100-200Gb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100-200Gb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2Gb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12700" marR="12700" marT="12700" marB="0" anchor="ctr"/>
                </a:tc>
              </a:tr>
              <a:tr h="1238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 dirty="0" smtClean="0">
                          <a:effectLst/>
                        </a:rPr>
                        <a:t>Exome</a:t>
                      </a:r>
                    </a:p>
                    <a:p>
                      <a:pPr algn="ctr" fontAlgn="b"/>
                      <a:r>
                        <a:rPr lang="en-US" sz="2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(50 Mb)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 dirty="0">
                          <a:effectLst/>
                        </a:rPr>
                        <a:t>120x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5-10</a:t>
                      </a:r>
                      <a:r>
                        <a:rPr lang="en-US" sz="2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US" sz="2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Gb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10-30Gb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3-6Mb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12700" marR="12700" marT="12700" marB="0" anchor="ctr"/>
                </a:tc>
              </a:tr>
              <a:tr h="1238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 dirty="0">
                          <a:effectLst/>
                        </a:rPr>
                        <a:t>Deep </a:t>
                      </a:r>
                      <a:r>
                        <a:rPr lang="en-US" sz="2800" u="none" strike="noStrike" dirty="0" smtClean="0">
                          <a:effectLst/>
                        </a:rPr>
                        <a:t>Targeted</a:t>
                      </a:r>
                    </a:p>
                    <a:p>
                      <a:pPr algn="ctr" fontAlgn="b"/>
                      <a:r>
                        <a:rPr lang="en-US" sz="2800" u="none" strike="noStrike" dirty="0" smtClean="0">
                          <a:effectLst/>
                        </a:rPr>
                        <a:t>(150 kb) 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 dirty="0">
                          <a:effectLst/>
                        </a:rPr>
                        <a:t>1500x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300-500Mb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150Mb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3-6Mb</a:t>
                      </a:r>
                    </a:p>
                  </a:txBody>
                  <a:tcPr marL="12700" marR="12700" marT="12700" marB="0" anchor="ctr"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252715" y="6390835"/>
            <a:ext cx="2745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Assume 100 bp read length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51833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SAMTOOLS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0" y="6488668"/>
            <a:ext cx="22522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www.htslib.org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Manipulate </a:t>
            </a:r>
            <a:r>
              <a:rPr lang="en-US" dirty="0"/>
              <a:t>alignments in the BAM </a:t>
            </a:r>
            <a:r>
              <a:rPr lang="en-US" dirty="0" smtClean="0"/>
              <a:t>format</a:t>
            </a:r>
          </a:p>
          <a:p>
            <a:pPr lvl="1"/>
            <a:r>
              <a:rPr lang="en-US" dirty="0" smtClean="0"/>
              <a:t>imports </a:t>
            </a:r>
            <a:r>
              <a:rPr lang="en-US" dirty="0"/>
              <a:t>from and exports to the SAM (Sequence Alignment/Map) </a:t>
            </a:r>
            <a:r>
              <a:rPr lang="en-US" dirty="0" smtClean="0"/>
              <a:t>format</a:t>
            </a:r>
            <a:endParaRPr lang="en-US" dirty="0"/>
          </a:p>
          <a:p>
            <a:pPr lvl="1"/>
            <a:r>
              <a:rPr lang="en-US" dirty="0" smtClean="0"/>
              <a:t>sorting </a:t>
            </a:r>
          </a:p>
          <a:p>
            <a:pPr lvl="1"/>
            <a:r>
              <a:rPr lang="en-US" dirty="0" smtClean="0"/>
              <a:t>merging </a:t>
            </a:r>
          </a:p>
          <a:p>
            <a:pPr lvl="1"/>
            <a:r>
              <a:rPr lang="en-US" dirty="0" smtClean="0"/>
              <a:t>indexing </a:t>
            </a:r>
          </a:p>
          <a:p>
            <a:pPr lvl="1"/>
            <a:r>
              <a:rPr lang="en-US" dirty="0" smtClean="0"/>
              <a:t>retrieve </a:t>
            </a:r>
            <a:r>
              <a:rPr lang="en-US" dirty="0"/>
              <a:t>reads in any regions </a:t>
            </a:r>
            <a:endParaRPr lang="en-US" dirty="0" smtClean="0"/>
          </a:p>
          <a:p>
            <a:r>
              <a:rPr lang="en-US" dirty="0" smtClean="0"/>
              <a:t>Works </a:t>
            </a:r>
            <a:r>
              <a:rPr lang="en-US" dirty="0"/>
              <a:t>on a stream. </a:t>
            </a:r>
            <a:r>
              <a:rPr lang="en-US" dirty="0" smtClean="0"/>
              <a:t>Commands combined </a:t>
            </a:r>
            <a:r>
              <a:rPr lang="en-US" dirty="0"/>
              <a:t>with Unix pipes. </a:t>
            </a:r>
            <a:endParaRPr lang="en-US" dirty="0" smtClean="0"/>
          </a:p>
          <a:p>
            <a:r>
              <a:rPr lang="en-US" dirty="0" smtClean="0"/>
              <a:t>Able </a:t>
            </a:r>
            <a:r>
              <a:rPr lang="en-US" dirty="0"/>
              <a:t>to open a BAM </a:t>
            </a:r>
            <a:r>
              <a:rPr lang="en-US" dirty="0" smtClean="0"/>
              <a:t>on </a:t>
            </a:r>
            <a:r>
              <a:rPr lang="en-US" dirty="0"/>
              <a:t>a remote FTP or HTTP server </a:t>
            </a:r>
          </a:p>
        </p:txBody>
      </p:sp>
    </p:spTree>
    <p:extLst>
      <p:ext uri="{BB962C8B-B14F-4D97-AF65-F5344CB8AC3E}">
        <p14:creationId xmlns:p14="http://schemas.microsoft.com/office/powerpoint/2010/main" val="42651006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SAMTOOLS examples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0" y="6488668"/>
            <a:ext cx="22522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www.htslib.org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1887" y="1065177"/>
            <a:ext cx="5816890" cy="5294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2732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SAMTOOLS view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0" y="6488668"/>
            <a:ext cx="22522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www.htslib.org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1100" dirty="0"/>
              <a:t>Usage:   </a:t>
            </a:r>
            <a:r>
              <a:rPr lang="en-US" sz="1100" dirty="0" err="1"/>
              <a:t>samtools</a:t>
            </a:r>
            <a:r>
              <a:rPr lang="en-US" sz="1100" dirty="0"/>
              <a:t> view [options] &lt;</a:t>
            </a:r>
            <a:r>
              <a:rPr lang="en-US" sz="1100" dirty="0" err="1"/>
              <a:t>in.bam</a:t>
            </a:r>
            <a:r>
              <a:rPr lang="en-US" sz="1100" dirty="0"/>
              <a:t>&gt;|&lt;</a:t>
            </a:r>
            <a:r>
              <a:rPr lang="en-US" sz="1100" dirty="0" err="1"/>
              <a:t>in.sam</a:t>
            </a:r>
            <a:r>
              <a:rPr lang="en-US" sz="1100" dirty="0"/>
              <a:t>&gt; [region1 [...]]</a:t>
            </a:r>
          </a:p>
          <a:p>
            <a:pPr marL="0" indent="0">
              <a:buNone/>
            </a:pPr>
            <a:endParaRPr lang="en-US" sz="1100" dirty="0"/>
          </a:p>
          <a:p>
            <a:pPr marL="0" indent="0">
              <a:buNone/>
            </a:pPr>
            <a:r>
              <a:rPr lang="en-US" sz="1100" dirty="0"/>
              <a:t>Options: -b       output BAM</a:t>
            </a:r>
          </a:p>
          <a:p>
            <a:pPr marL="0" indent="0">
              <a:buNone/>
            </a:pPr>
            <a:r>
              <a:rPr lang="en-US" sz="1100" dirty="0"/>
              <a:t>         -h       print header for the SAM output</a:t>
            </a:r>
          </a:p>
          <a:p>
            <a:pPr marL="0" indent="0">
              <a:buNone/>
            </a:pPr>
            <a:r>
              <a:rPr lang="en-US" sz="1100" dirty="0"/>
              <a:t>         -H       print header only (no alignments)</a:t>
            </a:r>
          </a:p>
          <a:p>
            <a:pPr marL="0" indent="0">
              <a:buNone/>
            </a:pPr>
            <a:r>
              <a:rPr lang="en-US" sz="1100" dirty="0"/>
              <a:t>         -S       input is SAM</a:t>
            </a:r>
          </a:p>
          <a:p>
            <a:pPr marL="0" indent="0">
              <a:buNone/>
            </a:pPr>
            <a:r>
              <a:rPr lang="en-US" sz="1100" dirty="0"/>
              <a:t>         -u       uncompressed BAM output (force -b)</a:t>
            </a:r>
          </a:p>
          <a:p>
            <a:pPr marL="0" indent="0">
              <a:buNone/>
            </a:pPr>
            <a:r>
              <a:rPr lang="en-US" sz="1100" dirty="0"/>
              <a:t>         -1       fast compression (force -b)</a:t>
            </a:r>
          </a:p>
          <a:p>
            <a:pPr marL="0" indent="0">
              <a:buNone/>
            </a:pPr>
            <a:r>
              <a:rPr lang="en-US" sz="1100" dirty="0"/>
              <a:t>         -x       output FLAG in HEX (</a:t>
            </a:r>
            <a:r>
              <a:rPr lang="en-US" sz="1100" dirty="0" err="1"/>
              <a:t>samtools</a:t>
            </a:r>
            <a:r>
              <a:rPr lang="en-US" sz="1100" dirty="0"/>
              <a:t>-C specific)</a:t>
            </a:r>
          </a:p>
          <a:p>
            <a:pPr marL="0" indent="0">
              <a:buNone/>
            </a:pPr>
            <a:r>
              <a:rPr lang="en-US" sz="1100" dirty="0"/>
              <a:t>         -X       output FLAG in string (</a:t>
            </a:r>
            <a:r>
              <a:rPr lang="en-US" sz="1100" dirty="0" err="1"/>
              <a:t>samtools</a:t>
            </a:r>
            <a:r>
              <a:rPr lang="en-US" sz="1100" dirty="0"/>
              <a:t>-C specific)</a:t>
            </a:r>
          </a:p>
          <a:p>
            <a:pPr marL="0" indent="0">
              <a:buNone/>
            </a:pPr>
            <a:r>
              <a:rPr lang="en-US" sz="1100" dirty="0"/>
              <a:t>         -c       print only the count of matching records</a:t>
            </a:r>
          </a:p>
          <a:p>
            <a:pPr marL="0" indent="0">
              <a:buNone/>
            </a:pPr>
            <a:r>
              <a:rPr lang="en-US" sz="1100" dirty="0"/>
              <a:t>         -B       collapse the backward CIGAR operation</a:t>
            </a:r>
          </a:p>
          <a:p>
            <a:pPr marL="0" indent="0">
              <a:buNone/>
            </a:pPr>
            <a:r>
              <a:rPr lang="en-US" sz="1100" dirty="0"/>
              <a:t>        </a:t>
            </a:r>
            <a:r>
              <a:rPr lang="en-US" sz="1100" b="1" dirty="0"/>
              <a:t> -@ INT   number of BAM compression threads [0]</a:t>
            </a:r>
          </a:p>
          <a:p>
            <a:pPr marL="0" indent="0">
              <a:buNone/>
            </a:pPr>
            <a:r>
              <a:rPr lang="en-US" sz="1100" dirty="0"/>
              <a:t>        </a:t>
            </a:r>
            <a:r>
              <a:rPr lang="en-US" sz="1100" b="1" dirty="0"/>
              <a:t> -L FILE  output alignments overlapping the input BED FILE [null]</a:t>
            </a:r>
          </a:p>
          <a:p>
            <a:pPr marL="0" indent="0">
              <a:buNone/>
            </a:pPr>
            <a:r>
              <a:rPr lang="en-US" sz="1100" dirty="0"/>
              <a:t>         -t FILE  list of reference names and lengths (force -S) [null]</a:t>
            </a:r>
          </a:p>
          <a:p>
            <a:pPr marL="0" indent="0">
              <a:buNone/>
            </a:pPr>
            <a:r>
              <a:rPr lang="en-US" sz="1100" dirty="0"/>
              <a:t>         -T FILE  reference sequence file (force -S) [null]</a:t>
            </a:r>
          </a:p>
          <a:p>
            <a:pPr marL="0" indent="0">
              <a:buNone/>
            </a:pPr>
            <a:r>
              <a:rPr lang="en-US" sz="1100" dirty="0"/>
              <a:t>         -o FILE  output file name [</a:t>
            </a:r>
            <a:r>
              <a:rPr lang="en-US" sz="1100" dirty="0" err="1"/>
              <a:t>stdout</a:t>
            </a:r>
            <a:r>
              <a:rPr lang="en-US" sz="1100" dirty="0"/>
              <a:t>]</a:t>
            </a:r>
          </a:p>
          <a:p>
            <a:pPr marL="0" indent="0">
              <a:buNone/>
            </a:pPr>
            <a:r>
              <a:rPr lang="en-US" sz="1100" dirty="0"/>
              <a:t>         -R FILE  list of read groups to be outputted [null]</a:t>
            </a:r>
          </a:p>
          <a:p>
            <a:pPr marL="0" indent="0">
              <a:buNone/>
            </a:pPr>
            <a:r>
              <a:rPr lang="en-US" sz="1100" b="1" dirty="0"/>
              <a:t>         -f INT   required flag, 0 for unset [0]</a:t>
            </a:r>
          </a:p>
          <a:p>
            <a:pPr marL="0" indent="0">
              <a:buNone/>
            </a:pPr>
            <a:r>
              <a:rPr lang="en-US" sz="1100" b="1" dirty="0"/>
              <a:t>         -F INT   filtering flag, 0 for unset [0]</a:t>
            </a:r>
          </a:p>
          <a:p>
            <a:pPr marL="0" indent="0">
              <a:buNone/>
            </a:pPr>
            <a:r>
              <a:rPr lang="en-US" sz="1100" dirty="0"/>
              <a:t>         -q INT   minimum mapping quality [0]</a:t>
            </a:r>
          </a:p>
          <a:p>
            <a:pPr marL="0" indent="0">
              <a:buNone/>
            </a:pPr>
            <a:r>
              <a:rPr lang="en-US" sz="1100" dirty="0"/>
              <a:t>         -l STR   only output reads in library STR [null]</a:t>
            </a:r>
          </a:p>
          <a:p>
            <a:pPr marL="0" indent="0">
              <a:buNone/>
            </a:pPr>
            <a:r>
              <a:rPr lang="en-US" sz="1100" dirty="0"/>
              <a:t>         -r STR   only output reads in read group STR [null]</a:t>
            </a:r>
          </a:p>
          <a:p>
            <a:pPr marL="0" indent="0">
              <a:buNone/>
            </a:pPr>
            <a:r>
              <a:rPr lang="en-US" sz="1100" dirty="0"/>
              <a:t>         -s FLOAT fraction of templates to subsample; integer part as seed [-1]</a:t>
            </a:r>
          </a:p>
          <a:p>
            <a:pPr marL="0" indent="0">
              <a:buNone/>
            </a:pPr>
            <a:r>
              <a:rPr lang="en-US" sz="1100" dirty="0"/>
              <a:t>         -?       longer help</a:t>
            </a:r>
          </a:p>
          <a:p>
            <a:pPr marL="0" indent="0">
              <a:buNone/>
            </a:pP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8854286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1" name="Text Box 3"/>
          <p:cNvSpPr txBox="1">
            <a:spLocks noChangeArrowheads="1"/>
          </p:cNvSpPr>
          <p:nvPr/>
        </p:nvSpPr>
        <p:spPr bwMode="auto">
          <a:xfrm>
            <a:off x="0" y="5285355"/>
            <a:ext cx="784800" cy="3139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221" rIns="81639" bIns="40820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r>
              <a:rPr lang="en-US" dirty="0" err="1"/>
              <a:t>Chrom</a:t>
            </a:r>
            <a:endParaRPr lang="en-US" dirty="0"/>
          </a:p>
        </p:txBody>
      </p:sp>
      <p:sp>
        <p:nvSpPr>
          <p:cNvPr id="83972" name="Text Box 4"/>
          <p:cNvSpPr txBox="1">
            <a:spLocks noChangeArrowheads="1"/>
          </p:cNvSpPr>
          <p:nvPr/>
        </p:nvSpPr>
        <p:spPr bwMode="auto">
          <a:xfrm>
            <a:off x="7200" y="5587893"/>
            <a:ext cx="900000" cy="3139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221" rIns="81639" bIns="40820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r>
              <a:rPr lang="en-US" dirty="0"/>
              <a:t>Position</a:t>
            </a:r>
          </a:p>
        </p:txBody>
      </p:sp>
      <p:sp>
        <p:nvSpPr>
          <p:cNvPr id="83973" name="Text Box 5"/>
          <p:cNvSpPr txBox="1">
            <a:spLocks noChangeArrowheads="1"/>
          </p:cNvSpPr>
          <p:nvPr/>
        </p:nvSpPr>
        <p:spPr bwMode="auto">
          <a:xfrm>
            <a:off x="784800" y="5300936"/>
            <a:ext cx="485280" cy="3139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221" rIns="81639" bIns="40820"/>
          <a:lstStyle/>
          <a:p>
            <a:r>
              <a:rPr lang="en-US" dirty="0">
                <a:solidFill>
                  <a:srgbClr val="000000"/>
                </a:solidFill>
              </a:rPr>
              <a:t>Ref</a:t>
            </a:r>
          </a:p>
        </p:txBody>
      </p:sp>
      <p:sp>
        <p:nvSpPr>
          <p:cNvPr id="83974" name="Text Box 6"/>
          <p:cNvSpPr txBox="1">
            <a:spLocks noChangeArrowheads="1"/>
          </p:cNvSpPr>
          <p:nvPr/>
        </p:nvSpPr>
        <p:spPr bwMode="auto">
          <a:xfrm>
            <a:off x="856752" y="5844295"/>
            <a:ext cx="1059840" cy="3139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221" rIns="81639" bIns="40820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r>
              <a:rPr lang="en-US" dirty="0"/>
              <a:t>Coverage</a:t>
            </a:r>
          </a:p>
        </p:txBody>
      </p:sp>
      <p:sp>
        <p:nvSpPr>
          <p:cNvPr id="83975" name="Text Box 7"/>
          <p:cNvSpPr txBox="1">
            <a:spLocks noChangeArrowheads="1"/>
          </p:cNvSpPr>
          <p:nvPr/>
        </p:nvSpPr>
        <p:spPr bwMode="auto">
          <a:xfrm>
            <a:off x="1592640" y="5341521"/>
            <a:ext cx="1267200" cy="3139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221" rIns="81639" bIns="40820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r>
              <a:rPr lang="en-US" dirty="0"/>
              <a:t>Read bases</a:t>
            </a:r>
          </a:p>
        </p:txBody>
      </p:sp>
      <p:sp>
        <p:nvSpPr>
          <p:cNvPr id="83976" name="Text Box 8"/>
          <p:cNvSpPr txBox="1">
            <a:spLocks noChangeArrowheads="1"/>
          </p:cNvSpPr>
          <p:nvPr/>
        </p:nvSpPr>
        <p:spPr bwMode="auto">
          <a:xfrm>
            <a:off x="3432722" y="5341521"/>
            <a:ext cx="969120" cy="3139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221" rIns="81639" bIns="40820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r>
              <a:rPr lang="en-US" dirty="0"/>
              <a:t>Qualities</a:t>
            </a:r>
          </a:p>
        </p:txBody>
      </p:sp>
      <p:sp>
        <p:nvSpPr>
          <p:cNvPr id="83978" name="Line 10"/>
          <p:cNvSpPr>
            <a:spLocks noChangeShapeType="1"/>
          </p:cNvSpPr>
          <p:nvPr/>
        </p:nvSpPr>
        <p:spPr bwMode="auto">
          <a:xfrm flipH="1" flipV="1">
            <a:off x="1125213" y="5285354"/>
            <a:ext cx="388231" cy="66296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SAMTOOLS Pileup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68338"/>
            <a:ext cx="9144000" cy="4417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77030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Picard – the other tool box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202" y="1143000"/>
            <a:ext cx="2666899" cy="555516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1024" y="1143000"/>
            <a:ext cx="3491153" cy="565386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365" y="6513495"/>
            <a:ext cx="30444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picard.sourceforge.net</a:t>
            </a:r>
            <a:r>
              <a:rPr lang="en-US" dirty="0"/>
              <a:t>/</a:t>
            </a:r>
          </a:p>
        </p:txBody>
      </p:sp>
      <p:sp>
        <p:nvSpPr>
          <p:cNvPr id="8" name="Rectangle 7"/>
          <p:cNvSpPr/>
          <p:nvPr/>
        </p:nvSpPr>
        <p:spPr>
          <a:xfrm>
            <a:off x="987029" y="2296418"/>
            <a:ext cx="1552925" cy="210560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991024" y="2296418"/>
            <a:ext cx="1552925" cy="210560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4284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BED and BEDTOOLS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Interval Manipulation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29584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BED track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42" y="2258841"/>
            <a:ext cx="8855729" cy="1932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7811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BED format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Header (space separated) [optional]</a:t>
            </a:r>
          </a:p>
          <a:p>
            <a:r>
              <a:rPr lang="en-US" dirty="0" err="1" smtClean="0"/>
              <a:t>Chr</a:t>
            </a:r>
            <a:r>
              <a:rPr lang="en-US" dirty="0" smtClean="0"/>
              <a:t> [mandatory]</a:t>
            </a:r>
          </a:p>
          <a:p>
            <a:r>
              <a:rPr lang="en-US" dirty="0" smtClean="0"/>
              <a:t>Start [mandatory]</a:t>
            </a:r>
          </a:p>
          <a:p>
            <a:r>
              <a:rPr lang="en-US" dirty="0" smtClean="0"/>
              <a:t>Stop [mandatory]</a:t>
            </a:r>
          </a:p>
          <a:p>
            <a:r>
              <a:rPr lang="en-US" dirty="0" smtClean="0"/>
              <a:t>Other (optional)</a:t>
            </a:r>
          </a:p>
          <a:p>
            <a:pPr lvl="1"/>
            <a:r>
              <a:rPr lang="en-US" dirty="0" smtClean="0"/>
              <a:t>Name</a:t>
            </a:r>
          </a:p>
          <a:p>
            <a:pPr lvl="1"/>
            <a:r>
              <a:rPr lang="en-US" dirty="0" smtClean="0"/>
              <a:t>Strand</a:t>
            </a:r>
          </a:p>
          <a:p>
            <a:pPr lvl="1"/>
            <a:r>
              <a:rPr lang="en-US" dirty="0" smtClean="0"/>
              <a:t>Color</a:t>
            </a:r>
          </a:p>
          <a:p>
            <a:pPr lvl="1"/>
            <a:r>
              <a:rPr lang="en-US" dirty="0" smtClean="0"/>
              <a:t>Type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377587" y="6218645"/>
            <a:ext cx="6700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 BAM alignment can be condensed into a BED file: Information loss 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23173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BEDTOOLS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1489" y="1040883"/>
            <a:ext cx="6123802" cy="573102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216151" y="1226853"/>
            <a:ext cx="6306763" cy="2464468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3831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IntersectBed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9662" y="1078428"/>
            <a:ext cx="6413500" cy="4572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8900" y="5549900"/>
            <a:ext cx="6350000" cy="130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6970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Instrument QC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44122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Intersect BED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019" y="1777999"/>
            <a:ext cx="7262854" cy="3624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1792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coverageBed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183" y="1536242"/>
            <a:ext cx="7388474" cy="4588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7982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coverageBed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2529" y="1266619"/>
            <a:ext cx="5866545" cy="142141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7301" y="4721362"/>
            <a:ext cx="5866545" cy="201419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2529" y="2887293"/>
            <a:ext cx="6585815" cy="1416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0025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coverageBed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35100"/>
            <a:ext cx="9144000" cy="3966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9638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GATK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BAM </a:t>
            </a:r>
            <a:r>
              <a:rPr lang="en-US" dirty="0" err="1" smtClean="0"/>
              <a:t>postprocessing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81658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5001" y="1047387"/>
            <a:ext cx="3054608" cy="26334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5001" y="3899593"/>
            <a:ext cx="6628481" cy="2722194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GATK workflows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448661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MAPReduce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Each walker uses </a:t>
            </a:r>
            <a:r>
              <a:rPr lang="en-US" dirty="0" err="1" smtClean="0"/>
              <a:t>MAPreduce</a:t>
            </a:r>
            <a:r>
              <a:rPr lang="en-US" dirty="0" smtClean="0"/>
              <a:t>: high power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667" y="2115255"/>
            <a:ext cx="3810000" cy="16129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1499" y="2185246"/>
            <a:ext cx="4007555" cy="154290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84389" y="3922889"/>
            <a:ext cx="28372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MultiThreading</a:t>
            </a:r>
            <a:r>
              <a:rPr lang="en-US" dirty="0" smtClean="0"/>
              <a:t> within GATK</a:t>
            </a:r>
          </a:p>
          <a:p>
            <a:r>
              <a:rPr lang="en-US" dirty="0" smtClean="0"/>
              <a:t>-</a:t>
            </a:r>
            <a:r>
              <a:rPr lang="en-US" dirty="0" err="1" smtClean="0"/>
              <a:t>nc</a:t>
            </a:r>
            <a:r>
              <a:rPr lang="en-US" dirty="0" smtClean="0"/>
              <a:t> or –</a:t>
            </a:r>
            <a:r>
              <a:rPr lang="en-US" dirty="0" err="1" smtClean="0"/>
              <a:t>nct</a:t>
            </a:r>
            <a:r>
              <a:rPr lang="en-US" dirty="0" smtClean="0"/>
              <a:t> options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140678" y="3922889"/>
            <a:ext cx="30108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MapReduce</a:t>
            </a:r>
            <a:r>
              <a:rPr lang="en-US" dirty="0" smtClean="0"/>
              <a:t> or Scatter/Gather</a:t>
            </a:r>
          </a:p>
          <a:p>
            <a:r>
              <a:rPr lang="en-US" dirty="0" smtClean="0"/>
              <a:t>Manage by “Queue”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66339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GATK Best Practice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17600"/>
            <a:ext cx="9144000" cy="4622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854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1489" y="0"/>
            <a:ext cx="62607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4424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35100"/>
            <a:ext cx="9144000" cy="3985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5517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Instrument QC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446" y="1227271"/>
            <a:ext cx="8213354" cy="5009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2848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9144000" cy="5012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4068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00" y="0"/>
            <a:ext cx="88590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6704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5800" y="0"/>
            <a:ext cx="52120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865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5546" y="1421279"/>
            <a:ext cx="3552000" cy="488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7810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INDEL Realignment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problem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599" y="1641270"/>
            <a:ext cx="7623976" cy="5038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0834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INDEL Realignment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problem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692" y="1642232"/>
            <a:ext cx="8045108" cy="5215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1354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INDEL Realignment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solution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9977" y="1808914"/>
            <a:ext cx="6748810" cy="4989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02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Base Quality Recalibration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3600" y="1143000"/>
            <a:ext cx="2490211" cy="558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6500" y="1511300"/>
            <a:ext cx="2552700" cy="4953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900" y="2451100"/>
            <a:ext cx="5481818" cy="18923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682160" y="6473428"/>
            <a:ext cx="2154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 smtClean="0"/>
              <a:t>DePristo</a:t>
            </a:r>
            <a:r>
              <a:rPr lang="en-US" i="1" dirty="0" smtClean="0"/>
              <a:t> et al (2011)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7866258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ALIGNMENT VISUALISATION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15283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209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200" y="911617"/>
            <a:ext cx="7662240" cy="50477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94210" name="Text Box 2"/>
          <p:cNvSpPr txBox="1">
            <a:spLocks noChangeArrowheads="1"/>
          </p:cNvSpPr>
          <p:nvPr/>
        </p:nvSpPr>
        <p:spPr bwMode="auto">
          <a:xfrm>
            <a:off x="622080" y="414764"/>
            <a:ext cx="1798560" cy="3139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221" rIns="81639" bIns="40820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r>
              <a:rPr lang="en-US"/>
              <a:t>Samtools: TVIEW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SAMTOOLS </a:t>
            </a:r>
            <a:r>
              <a:rPr lang="en-US" dirty="0" err="1" smtClean="0"/>
              <a:t>tview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220753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Instrument QC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080" y="1442754"/>
            <a:ext cx="7702960" cy="4651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5664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3" name="Text Box 1"/>
          <p:cNvSpPr txBox="1">
            <a:spLocks noChangeArrowheads="1"/>
          </p:cNvSpPr>
          <p:nvPr/>
        </p:nvSpPr>
        <p:spPr bwMode="auto">
          <a:xfrm>
            <a:off x="207360" y="6428835"/>
            <a:ext cx="3525120" cy="2635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52019" rIns="81639" bIns="4082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r>
              <a:rPr lang="en-US" sz="1300" b="1"/>
              <a:t>http://www.broadinstitute.org/software/igv/</a:t>
            </a:r>
          </a:p>
        </p:txBody>
      </p:sp>
      <p:pic>
        <p:nvPicPr>
          <p:cNvPr id="4" name="Picture 3" descr="Screen Shot 2014-09-18 at 6.29.24 P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35"/>
          <a:stretch/>
        </p:blipFill>
        <p:spPr>
          <a:xfrm>
            <a:off x="72382" y="1285335"/>
            <a:ext cx="8903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Integrative Genome Viewer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028529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3" name="Text Box 1"/>
          <p:cNvSpPr txBox="1">
            <a:spLocks noChangeArrowheads="1"/>
          </p:cNvSpPr>
          <p:nvPr/>
        </p:nvSpPr>
        <p:spPr bwMode="auto">
          <a:xfrm>
            <a:off x="207360" y="6428835"/>
            <a:ext cx="3525120" cy="2635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52019" rIns="81639" bIns="4082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r>
              <a:rPr lang="en-US" sz="1300" b="1"/>
              <a:t>http://www.broadinstitute.org/software/igv/</a:t>
            </a:r>
          </a:p>
        </p:txBody>
      </p:sp>
      <p:pic>
        <p:nvPicPr>
          <p:cNvPr id="4" name="Picture 3" descr="Screen Shot 2014-09-18 at 6.29.24 P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892" t="44490" r="2635" b="20989"/>
          <a:stretch/>
        </p:blipFill>
        <p:spPr>
          <a:xfrm>
            <a:off x="685426" y="1528371"/>
            <a:ext cx="7862889" cy="43041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Integrative Genome Viewer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7249965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Variant Calling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GATK/VARSCAN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19384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Variant Calling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Bayesian Statistic</a:t>
            </a:r>
          </a:p>
          <a:p>
            <a:pPr marL="457200" lvl="1" indent="0">
              <a:buNone/>
            </a:pPr>
            <a:r>
              <a:rPr lang="en-US" dirty="0" smtClean="0"/>
              <a:t>P</a:t>
            </a:r>
            <a:r>
              <a:rPr lang="en-US" dirty="0"/>
              <a:t>(</a:t>
            </a:r>
            <a:r>
              <a:rPr lang="en-US" dirty="0" err="1"/>
              <a:t>genotype|data</a:t>
            </a:r>
            <a:r>
              <a:rPr lang="en-US" dirty="0"/>
              <a:t>)  P(</a:t>
            </a:r>
            <a:r>
              <a:rPr lang="en-US" dirty="0" err="1"/>
              <a:t>data|genotype</a:t>
            </a:r>
            <a:r>
              <a:rPr lang="en-US" dirty="0" smtClean="0"/>
              <a:t>).P</a:t>
            </a:r>
            <a:r>
              <a:rPr lang="en-US" dirty="0"/>
              <a:t>(genotype)</a:t>
            </a:r>
          </a:p>
          <a:p>
            <a:pPr lvl="1"/>
            <a:r>
              <a:rPr lang="en-US" dirty="0"/>
              <a:t>P(genotype) : prior probability for variant</a:t>
            </a:r>
          </a:p>
          <a:p>
            <a:pPr lvl="1"/>
            <a:r>
              <a:rPr lang="en-US" dirty="0"/>
              <a:t>P(</a:t>
            </a:r>
            <a:r>
              <a:rPr lang="en-US" dirty="0" err="1"/>
              <a:t>data|genotype</a:t>
            </a:r>
            <a:r>
              <a:rPr lang="en-US" dirty="0"/>
              <a:t>): likelihood for observed(called) allele</a:t>
            </a:r>
          </a:p>
          <a:p>
            <a:r>
              <a:rPr lang="en-US" dirty="0" smtClean="0"/>
              <a:t>Likelihood </a:t>
            </a:r>
            <a:r>
              <a:rPr lang="en-US" dirty="0"/>
              <a:t>P(</a:t>
            </a:r>
            <a:r>
              <a:rPr lang="en-US" dirty="0" err="1"/>
              <a:t>data|genotype</a:t>
            </a:r>
            <a:r>
              <a:rPr lang="en-US" dirty="0" smtClean="0"/>
              <a:t>): What’s </a:t>
            </a:r>
            <a:r>
              <a:rPr lang="en-US" dirty="0"/>
              <a:t>known to affect base </a:t>
            </a:r>
            <a:r>
              <a:rPr lang="en-US" dirty="0" smtClean="0"/>
              <a:t>calling:</a:t>
            </a:r>
            <a:endParaRPr lang="en-US" dirty="0"/>
          </a:p>
          <a:p>
            <a:pPr marL="400050" lvl="1" indent="0">
              <a:buNone/>
            </a:pPr>
            <a:r>
              <a:rPr lang="en-US" dirty="0"/>
              <a:t>• Error rate increases as cycle numbers increase</a:t>
            </a:r>
          </a:p>
          <a:p>
            <a:pPr marL="400050" lvl="1" indent="0">
              <a:buNone/>
            </a:pPr>
            <a:r>
              <a:rPr lang="en-US" dirty="0"/>
              <a:t>• Error rate depends on substitution type</a:t>
            </a:r>
          </a:p>
          <a:p>
            <a:pPr marL="400050" lvl="1" indent="0">
              <a:buNone/>
            </a:pPr>
            <a:r>
              <a:rPr lang="en-US" dirty="0"/>
              <a:t>• Error rate depends on local </a:t>
            </a:r>
            <a:r>
              <a:rPr lang="en-US" dirty="0" smtClean="0"/>
              <a:t>sequence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7138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03985"/>
            <a:ext cx="9144000" cy="4970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1549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4583"/>
            <a:ext cx="9144000" cy="5623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8726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143000"/>
            <a:ext cx="9144000" cy="4563762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Bayesian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98962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GATK Callers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3001" r="300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8480145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Somatic Variant Calling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1"/>
            <a:ext cx="8229600" cy="4353560"/>
          </a:xfrm>
        </p:spPr>
        <p:txBody>
          <a:bodyPr>
            <a:noAutofit/>
          </a:bodyPr>
          <a:lstStyle/>
          <a:p>
            <a:r>
              <a:rPr lang="en-US" sz="2400" dirty="0" smtClean="0"/>
              <a:t>Compare Normal and Tumor directly</a:t>
            </a:r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pPr marL="0" indent="0">
              <a:buNone/>
            </a:pPr>
            <a:endParaRPr lang="en-US" sz="2400" dirty="0" smtClean="0"/>
          </a:p>
          <a:p>
            <a:r>
              <a:rPr lang="en-US" sz="2400" dirty="0" smtClean="0"/>
              <a:t>Results</a:t>
            </a:r>
          </a:p>
          <a:p>
            <a:pPr lvl="1"/>
            <a:r>
              <a:rPr lang="en-US" sz="2000" dirty="0" smtClean="0"/>
              <a:t>Germline: Present in both</a:t>
            </a:r>
          </a:p>
          <a:p>
            <a:pPr lvl="1"/>
            <a:r>
              <a:rPr lang="en-US" sz="2000" dirty="0" smtClean="0"/>
              <a:t>Somatic: Present in Tumor only</a:t>
            </a:r>
          </a:p>
          <a:p>
            <a:pPr lvl="1"/>
            <a:r>
              <a:rPr lang="en-US" sz="2000" dirty="0" smtClean="0"/>
              <a:t>Loss of Heterozygosity: Missed Het in the tumor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52533"/>
          <a:stretch/>
        </p:blipFill>
        <p:spPr>
          <a:xfrm>
            <a:off x="294640" y="2171700"/>
            <a:ext cx="5689600" cy="95246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258571" y="2560796"/>
            <a:ext cx="1712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Fisher Exact test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115029" y="6488668"/>
            <a:ext cx="2028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 smtClean="0"/>
              <a:t>Kobolt</a:t>
            </a:r>
            <a:r>
              <a:rPr lang="en-US" i="1" dirty="0" smtClean="0"/>
              <a:t> et al. (2012)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052163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Heuristic Filters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891" y="1381760"/>
            <a:ext cx="8337909" cy="4663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1501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Instrument QC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7990" y="3291815"/>
            <a:ext cx="5605397" cy="340761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987" y="1076790"/>
            <a:ext cx="5402901" cy="3311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7429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Variant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VCF / VCFTOOLS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09646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VCF format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22400"/>
            <a:ext cx="914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1702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VCF format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961" y="1659055"/>
            <a:ext cx="8687520" cy="34650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803228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VCFTools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 smtClean="0"/>
              <a:t>Indexed and Compressed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r>
              <a:rPr lang="en-US" dirty="0" smtClean="0"/>
              <a:t>Perl Modules</a:t>
            </a:r>
          </a:p>
          <a:p>
            <a:r>
              <a:rPr lang="en-US" dirty="0" smtClean="0"/>
              <a:t>merge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Concatenate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Export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Filtering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0183" y="1776284"/>
            <a:ext cx="3153676" cy="55898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6968" y="4242751"/>
            <a:ext cx="6954913" cy="25216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6968" y="3585521"/>
            <a:ext cx="6146284" cy="22364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6968" y="5042510"/>
            <a:ext cx="6146284" cy="58209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59" y="6183219"/>
            <a:ext cx="9144000" cy="186895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0" y="6515636"/>
            <a:ext cx="72702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vcftools.sourceforge.net</a:t>
            </a:r>
            <a:r>
              <a:rPr lang="en-US" dirty="0"/>
              <a:t>/</a:t>
            </a:r>
            <a:r>
              <a:rPr lang="en-US" dirty="0" err="1"/>
              <a:t>perl_module.html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84869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9999" y="1173286"/>
            <a:ext cx="8384485" cy="5170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VCF tools ~ PLINK</a:t>
            </a:r>
          </a:p>
          <a:p>
            <a:r>
              <a:rPr lang="en-US" sz="1200" dirty="0" smtClean="0"/>
              <a:t>Output </a:t>
            </a:r>
            <a:r>
              <a:rPr lang="en-US" sz="1200" dirty="0"/>
              <a:t>allele frequency for all sites in the input </a:t>
            </a:r>
            <a:r>
              <a:rPr lang="en-US" sz="1200" dirty="0" err="1"/>
              <a:t>vcf</a:t>
            </a:r>
            <a:r>
              <a:rPr lang="en-US" sz="1200" dirty="0"/>
              <a:t> file from chromosome 1</a:t>
            </a:r>
          </a:p>
          <a:p>
            <a:endParaRPr lang="en-US" sz="1200" dirty="0"/>
          </a:p>
          <a:p>
            <a:r>
              <a:rPr lang="en-US" sz="1200" dirty="0" smtClean="0"/>
              <a:t>	</a:t>
            </a:r>
            <a:r>
              <a:rPr lang="en-US" sz="1200" b="1" dirty="0" err="1" smtClean="0">
                <a:latin typeface="Courier"/>
                <a:cs typeface="Courier"/>
              </a:rPr>
              <a:t>vcftools</a:t>
            </a:r>
            <a:r>
              <a:rPr lang="en-US" sz="1200" b="1" dirty="0" smtClean="0">
                <a:latin typeface="Courier"/>
                <a:cs typeface="Courier"/>
              </a:rPr>
              <a:t> </a:t>
            </a:r>
            <a:r>
              <a:rPr lang="en-US" sz="1200" b="1" dirty="0">
                <a:latin typeface="Courier"/>
                <a:cs typeface="Courier"/>
              </a:rPr>
              <a:t>--</a:t>
            </a:r>
            <a:r>
              <a:rPr lang="en-US" sz="1200" b="1" dirty="0" err="1">
                <a:latin typeface="Courier"/>
                <a:cs typeface="Courier"/>
              </a:rPr>
              <a:t>gzvcf</a:t>
            </a:r>
            <a:r>
              <a:rPr lang="en-US" sz="1200" b="1" dirty="0">
                <a:latin typeface="Courier"/>
                <a:cs typeface="Courier"/>
              </a:rPr>
              <a:t> </a:t>
            </a:r>
            <a:r>
              <a:rPr lang="en-US" sz="1200" b="1" dirty="0" err="1">
                <a:latin typeface="Courier"/>
                <a:cs typeface="Courier"/>
              </a:rPr>
              <a:t>input_file.vcf.gz</a:t>
            </a:r>
            <a:r>
              <a:rPr lang="en-US" sz="1200" b="1" dirty="0">
                <a:latin typeface="Courier"/>
                <a:cs typeface="Courier"/>
              </a:rPr>
              <a:t> --</a:t>
            </a:r>
            <a:r>
              <a:rPr lang="en-US" sz="1200" b="1" dirty="0" err="1">
                <a:latin typeface="Courier"/>
                <a:cs typeface="Courier"/>
              </a:rPr>
              <a:t>freq</a:t>
            </a:r>
            <a:r>
              <a:rPr lang="en-US" sz="1200" b="1" dirty="0">
                <a:latin typeface="Courier"/>
                <a:cs typeface="Courier"/>
              </a:rPr>
              <a:t> --</a:t>
            </a:r>
            <a:r>
              <a:rPr lang="en-US" sz="1200" b="1" dirty="0" err="1">
                <a:latin typeface="Courier"/>
                <a:cs typeface="Courier"/>
              </a:rPr>
              <a:t>chr</a:t>
            </a:r>
            <a:r>
              <a:rPr lang="en-US" sz="1200" b="1" dirty="0">
                <a:latin typeface="Courier"/>
                <a:cs typeface="Courier"/>
              </a:rPr>
              <a:t> 1 --out chr1_analysis</a:t>
            </a:r>
          </a:p>
          <a:p>
            <a:endParaRPr lang="en-US" sz="1200" dirty="0"/>
          </a:p>
          <a:p>
            <a:r>
              <a:rPr lang="en-US" sz="1200" dirty="0"/>
              <a:t>Output a new </a:t>
            </a:r>
            <a:r>
              <a:rPr lang="en-US" sz="1200" dirty="0" err="1"/>
              <a:t>vcf</a:t>
            </a:r>
            <a:r>
              <a:rPr lang="en-US" sz="1200" dirty="0"/>
              <a:t> file from the input </a:t>
            </a:r>
            <a:r>
              <a:rPr lang="en-US" sz="1200" dirty="0" err="1"/>
              <a:t>vcf</a:t>
            </a:r>
            <a:r>
              <a:rPr lang="en-US" sz="1200" dirty="0"/>
              <a:t> file that removes any indel sites</a:t>
            </a:r>
          </a:p>
          <a:p>
            <a:endParaRPr lang="en-US" sz="1200" dirty="0"/>
          </a:p>
          <a:p>
            <a:r>
              <a:rPr lang="en-US" sz="1200" b="1" dirty="0" smtClean="0"/>
              <a:t>	</a:t>
            </a:r>
            <a:r>
              <a:rPr lang="en-US" sz="1200" b="1" dirty="0" err="1" smtClean="0">
                <a:latin typeface="Courier"/>
                <a:cs typeface="Courier"/>
              </a:rPr>
              <a:t>vcftools</a:t>
            </a:r>
            <a:r>
              <a:rPr lang="en-US" sz="1200" b="1" dirty="0" smtClean="0">
                <a:latin typeface="Courier"/>
                <a:cs typeface="Courier"/>
              </a:rPr>
              <a:t> </a:t>
            </a:r>
            <a:r>
              <a:rPr lang="en-US" sz="1200" b="1" dirty="0">
                <a:latin typeface="Courier"/>
                <a:cs typeface="Courier"/>
              </a:rPr>
              <a:t>--</a:t>
            </a:r>
            <a:r>
              <a:rPr lang="en-US" sz="1200" b="1" dirty="0" err="1">
                <a:latin typeface="Courier"/>
                <a:cs typeface="Courier"/>
              </a:rPr>
              <a:t>vcf</a:t>
            </a:r>
            <a:r>
              <a:rPr lang="en-US" sz="1200" b="1" dirty="0">
                <a:latin typeface="Courier"/>
                <a:cs typeface="Courier"/>
              </a:rPr>
              <a:t> </a:t>
            </a:r>
            <a:r>
              <a:rPr lang="en-US" sz="1200" b="1" dirty="0" err="1">
                <a:latin typeface="Courier"/>
                <a:cs typeface="Courier"/>
              </a:rPr>
              <a:t>input_file.vcf</a:t>
            </a:r>
            <a:r>
              <a:rPr lang="en-US" sz="1200" b="1" dirty="0">
                <a:latin typeface="Courier"/>
                <a:cs typeface="Courier"/>
              </a:rPr>
              <a:t> --remove-indels --recode --recode-INFO-all --out </a:t>
            </a:r>
            <a:r>
              <a:rPr lang="en-US" sz="1200" b="1" dirty="0" err="1">
                <a:latin typeface="Courier"/>
                <a:cs typeface="Courier"/>
              </a:rPr>
              <a:t>SNPs_only</a:t>
            </a:r>
            <a:endParaRPr lang="en-US" sz="1200" b="1" dirty="0">
              <a:latin typeface="Courier"/>
              <a:cs typeface="Courier"/>
            </a:endParaRPr>
          </a:p>
          <a:p>
            <a:endParaRPr lang="en-US" sz="1200" dirty="0"/>
          </a:p>
          <a:p>
            <a:r>
              <a:rPr lang="en-US" sz="1200" dirty="0"/>
              <a:t>Output files comparing and summarizing the individuals and sites in two </a:t>
            </a:r>
            <a:r>
              <a:rPr lang="en-US" sz="1200" dirty="0" err="1"/>
              <a:t>vcf</a:t>
            </a:r>
            <a:r>
              <a:rPr lang="en-US" sz="1200" dirty="0"/>
              <a:t> files</a:t>
            </a:r>
          </a:p>
          <a:p>
            <a:endParaRPr lang="en-US" sz="1200" dirty="0"/>
          </a:p>
          <a:p>
            <a:r>
              <a:rPr lang="en-US" sz="1200" dirty="0" smtClean="0"/>
              <a:t>	</a:t>
            </a:r>
            <a:r>
              <a:rPr lang="en-US" sz="1200" b="1" dirty="0" err="1" smtClean="0">
                <a:latin typeface="Courier"/>
                <a:cs typeface="Courier"/>
              </a:rPr>
              <a:t>vcftools</a:t>
            </a:r>
            <a:r>
              <a:rPr lang="en-US" sz="1200" b="1" dirty="0" smtClean="0">
                <a:latin typeface="Courier"/>
                <a:cs typeface="Courier"/>
              </a:rPr>
              <a:t> </a:t>
            </a:r>
            <a:r>
              <a:rPr lang="en-US" sz="1200" b="1" dirty="0">
                <a:latin typeface="Courier"/>
                <a:cs typeface="Courier"/>
              </a:rPr>
              <a:t>--</a:t>
            </a:r>
            <a:r>
              <a:rPr lang="en-US" sz="1200" b="1" dirty="0" err="1">
                <a:latin typeface="Courier"/>
                <a:cs typeface="Courier"/>
              </a:rPr>
              <a:t>gzvcf</a:t>
            </a:r>
            <a:r>
              <a:rPr lang="en-US" sz="1200" b="1" dirty="0">
                <a:latin typeface="Courier"/>
                <a:cs typeface="Courier"/>
              </a:rPr>
              <a:t> input_file1.vcf.gz --</a:t>
            </a:r>
            <a:r>
              <a:rPr lang="en-US" sz="1200" b="1" dirty="0" err="1">
                <a:latin typeface="Courier"/>
                <a:cs typeface="Courier"/>
              </a:rPr>
              <a:t>gzdiff</a:t>
            </a:r>
            <a:r>
              <a:rPr lang="en-US" sz="1200" b="1" dirty="0">
                <a:latin typeface="Courier"/>
                <a:cs typeface="Courier"/>
              </a:rPr>
              <a:t> input_file2.vcf.gz --out in1_v_in2</a:t>
            </a:r>
          </a:p>
          <a:p>
            <a:endParaRPr lang="en-US" sz="1200" dirty="0"/>
          </a:p>
          <a:p>
            <a:r>
              <a:rPr lang="en-US" sz="1200" dirty="0"/>
              <a:t>Output a new </a:t>
            </a:r>
            <a:r>
              <a:rPr lang="en-US" sz="1200" dirty="0" err="1"/>
              <a:t>vcf</a:t>
            </a:r>
            <a:r>
              <a:rPr lang="en-US" sz="1200" dirty="0"/>
              <a:t> file to standard out without any sites that have a filter tag, then compress it with </a:t>
            </a:r>
            <a:r>
              <a:rPr lang="en-US" sz="1200" dirty="0" err="1"/>
              <a:t>gzip</a:t>
            </a:r>
            <a:endParaRPr lang="en-US" sz="1200" dirty="0"/>
          </a:p>
          <a:p>
            <a:endParaRPr lang="en-US" sz="1200" dirty="0"/>
          </a:p>
          <a:p>
            <a:r>
              <a:rPr lang="en-US" sz="1200" dirty="0" smtClean="0"/>
              <a:t>	</a:t>
            </a:r>
            <a:r>
              <a:rPr lang="en-US" sz="1200" b="1" dirty="0" err="1" smtClean="0">
                <a:latin typeface="Courier"/>
                <a:cs typeface="Courier"/>
              </a:rPr>
              <a:t>vcftools</a:t>
            </a:r>
            <a:r>
              <a:rPr lang="en-US" sz="1200" b="1" dirty="0" smtClean="0">
                <a:latin typeface="Courier"/>
                <a:cs typeface="Courier"/>
              </a:rPr>
              <a:t> </a:t>
            </a:r>
            <a:r>
              <a:rPr lang="en-US" sz="1200" b="1" dirty="0">
                <a:latin typeface="Courier"/>
                <a:cs typeface="Courier"/>
              </a:rPr>
              <a:t>--</a:t>
            </a:r>
            <a:r>
              <a:rPr lang="en-US" sz="1200" b="1" dirty="0" err="1">
                <a:latin typeface="Courier"/>
                <a:cs typeface="Courier"/>
              </a:rPr>
              <a:t>gzvcf</a:t>
            </a:r>
            <a:r>
              <a:rPr lang="en-US" sz="1200" b="1" dirty="0">
                <a:latin typeface="Courier"/>
                <a:cs typeface="Courier"/>
              </a:rPr>
              <a:t> </a:t>
            </a:r>
            <a:r>
              <a:rPr lang="en-US" sz="1200" b="1" dirty="0" err="1">
                <a:latin typeface="Courier"/>
                <a:cs typeface="Courier"/>
              </a:rPr>
              <a:t>input_file.vcf.gz</a:t>
            </a:r>
            <a:r>
              <a:rPr lang="en-US" sz="1200" b="1" dirty="0">
                <a:latin typeface="Courier"/>
                <a:cs typeface="Courier"/>
              </a:rPr>
              <a:t> --remove-filtered-all --recode --</a:t>
            </a:r>
            <a:r>
              <a:rPr lang="en-US" sz="1200" b="1" dirty="0" err="1">
                <a:latin typeface="Courier"/>
                <a:cs typeface="Courier"/>
              </a:rPr>
              <a:t>stdout</a:t>
            </a:r>
            <a:r>
              <a:rPr lang="en-US" sz="1200" b="1" dirty="0">
                <a:latin typeface="Courier"/>
                <a:cs typeface="Courier"/>
              </a:rPr>
              <a:t> | </a:t>
            </a:r>
            <a:r>
              <a:rPr lang="en-US" sz="1200" b="1" dirty="0" err="1">
                <a:latin typeface="Courier"/>
                <a:cs typeface="Courier"/>
              </a:rPr>
              <a:t>gzip</a:t>
            </a:r>
            <a:r>
              <a:rPr lang="en-US" sz="1200" b="1" dirty="0">
                <a:latin typeface="Courier"/>
                <a:cs typeface="Courier"/>
              </a:rPr>
              <a:t> -c &gt; </a:t>
            </a:r>
            <a:r>
              <a:rPr lang="en-US" sz="1200" b="1" dirty="0" err="1">
                <a:latin typeface="Courier"/>
                <a:cs typeface="Courier"/>
              </a:rPr>
              <a:t>output_PASS_only.vcf.gz</a:t>
            </a:r>
            <a:endParaRPr lang="en-US" sz="1200" b="1" dirty="0">
              <a:latin typeface="Courier"/>
              <a:cs typeface="Courier"/>
            </a:endParaRPr>
          </a:p>
          <a:p>
            <a:endParaRPr lang="en-US" sz="1200" dirty="0"/>
          </a:p>
          <a:p>
            <a:r>
              <a:rPr lang="en-US" sz="1200" dirty="0"/>
              <a:t>Output a Hardy-Weinberg p-value for every site in the </a:t>
            </a:r>
            <a:r>
              <a:rPr lang="en-US" sz="1200" dirty="0" err="1"/>
              <a:t>bcf</a:t>
            </a:r>
            <a:r>
              <a:rPr lang="en-US" sz="1200" dirty="0"/>
              <a:t> file that does not have any missing genotypes</a:t>
            </a:r>
          </a:p>
          <a:p>
            <a:endParaRPr lang="en-US" sz="1200" dirty="0"/>
          </a:p>
          <a:p>
            <a:r>
              <a:rPr lang="en-US" sz="1200" dirty="0" smtClean="0"/>
              <a:t>	</a:t>
            </a:r>
            <a:r>
              <a:rPr lang="en-US" sz="1200" b="1" dirty="0" err="1" smtClean="0">
                <a:latin typeface="Courier"/>
                <a:cs typeface="Courier"/>
              </a:rPr>
              <a:t>vcftools</a:t>
            </a:r>
            <a:r>
              <a:rPr lang="en-US" sz="1200" b="1" dirty="0" smtClean="0">
                <a:latin typeface="Courier"/>
                <a:cs typeface="Courier"/>
              </a:rPr>
              <a:t> </a:t>
            </a:r>
            <a:r>
              <a:rPr lang="en-US" sz="1200" b="1" dirty="0">
                <a:latin typeface="Courier"/>
                <a:cs typeface="Courier"/>
              </a:rPr>
              <a:t>--</a:t>
            </a:r>
            <a:r>
              <a:rPr lang="en-US" sz="1200" b="1" dirty="0" err="1">
                <a:latin typeface="Courier"/>
                <a:cs typeface="Courier"/>
              </a:rPr>
              <a:t>bcf</a:t>
            </a:r>
            <a:r>
              <a:rPr lang="en-US" sz="1200" b="1" dirty="0">
                <a:latin typeface="Courier"/>
                <a:cs typeface="Courier"/>
              </a:rPr>
              <a:t> </a:t>
            </a:r>
            <a:r>
              <a:rPr lang="en-US" sz="1200" b="1" dirty="0" err="1">
                <a:latin typeface="Courier"/>
                <a:cs typeface="Courier"/>
              </a:rPr>
              <a:t>input_file.bcf</a:t>
            </a:r>
            <a:r>
              <a:rPr lang="en-US" sz="1200" b="1" dirty="0">
                <a:latin typeface="Courier"/>
                <a:cs typeface="Courier"/>
              </a:rPr>
              <a:t> --hardy --max-missing 1.0 --out </a:t>
            </a:r>
            <a:r>
              <a:rPr lang="en-US" sz="1200" b="1" dirty="0" err="1">
                <a:latin typeface="Courier"/>
                <a:cs typeface="Courier"/>
              </a:rPr>
              <a:t>output_noMissing</a:t>
            </a:r>
            <a:endParaRPr lang="en-US" sz="1200" b="1" dirty="0">
              <a:latin typeface="Courier"/>
              <a:cs typeface="Courier"/>
            </a:endParaRPr>
          </a:p>
          <a:p>
            <a:endParaRPr lang="en-US" sz="1200" dirty="0"/>
          </a:p>
          <a:p>
            <a:r>
              <a:rPr lang="en-US" sz="1200" dirty="0"/>
              <a:t>Output nucleotide diversity at a list of positions</a:t>
            </a:r>
          </a:p>
          <a:p>
            <a:endParaRPr lang="en-US" sz="1200" dirty="0"/>
          </a:p>
          <a:p>
            <a:r>
              <a:rPr lang="en-US" sz="1200" dirty="0" smtClean="0">
                <a:latin typeface="Courier"/>
                <a:cs typeface="Courier"/>
              </a:rPr>
              <a:t>	</a:t>
            </a:r>
            <a:r>
              <a:rPr lang="en-US" sz="1200" b="1" dirty="0" err="1" smtClean="0">
                <a:latin typeface="Courier"/>
                <a:cs typeface="Courier"/>
              </a:rPr>
              <a:t>zcat</a:t>
            </a:r>
            <a:r>
              <a:rPr lang="en-US" sz="1200" b="1" dirty="0" smtClean="0">
                <a:latin typeface="Courier"/>
                <a:cs typeface="Courier"/>
              </a:rPr>
              <a:t> </a:t>
            </a:r>
            <a:r>
              <a:rPr lang="en-US" sz="1200" b="1" dirty="0" err="1">
                <a:latin typeface="Courier"/>
                <a:cs typeface="Courier"/>
              </a:rPr>
              <a:t>input_file.vcf.gz</a:t>
            </a:r>
            <a:r>
              <a:rPr lang="en-US" sz="1200" b="1" dirty="0">
                <a:latin typeface="Courier"/>
                <a:cs typeface="Courier"/>
              </a:rPr>
              <a:t> | </a:t>
            </a:r>
            <a:r>
              <a:rPr lang="en-US" sz="1200" b="1" dirty="0" err="1">
                <a:latin typeface="Courier"/>
                <a:cs typeface="Courier"/>
              </a:rPr>
              <a:t>vcftools</a:t>
            </a:r>
            <a:r>
              <a:rPr lang="en-US" sz="1200" b="1" dirty="0">
                <a:latin typeface="Courier"/>
                <a:cs typeface="Courier"/>
              </a:rPr>
              <a:t> --</a:t>
            </a:r>
            <a:r>
              <a:rPr lang="en-US" sz="1200" b="1" dirty="0" err="1">
                <a:latin typeface="Courier"/>
                <a:cs typeface="Courier"/>
              </a:rPr>
              <a:t>vcf</a:t>
            </a:r>
            <a:r>
              <a:rPr lang="en-US" sz="1200" b="1" dirty="0">
                <a:latin typeface="Courier"/>
                <a:cs typeface="Courier"/>
              </a:rPr>
              <a:t> - --site-pi --positions </a:t>
            </a:r>
            <a:r>
              <a:rPr lang="en-US" sz="1200" b="1" dirty="0" err="1">
                <a:latin typeface="Courier"/>
                <a:cs typeface="Courier"/>
              </a:rPr>
              <a:t>SNP_list.txt</a:t>
            </a:r>
            <a:r>
              <a:rPr lang="en-US" sz="1200" b="1" dirty="0">
                <a:latin typeface="Courier"/>
                <a:cs typeface="Courier"/>
              </a:rPr>
              <a:t> --out </a:t>
            </a:r>
            <a:r>
              <a:rPr lang="en-US" sz="1200" dirty="0" err="1">
                <a:latin typeface="Courier"/>
                <a:cs typeface="Courier"/>
              </a:rPr>
              <a:t>nucleotide_diversity</a:t>
            </a:r>
            <a:endParaRPr lang="en-US" sz="1200" dirty="0">
              <a:latin typeface="Courier"/>
              <a:cs typeface="Courier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6364994"/>
            <a:ext cx="372358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hlinkClick r:id="rId2"/>
              </a:rPr>
              <a:t>http://pngu.mgh.harvard.edu/~purcell/plink</a:t>
            </a:r>
            <a:r>
              <a:rPr lang="en-US" sz="1400" dirty="0" smtClean="0">
                <a:hlinkClick r:id="rId2"/>
              </a:rPr>
              <a:t>/</a:t>
            </a:r>
            <a:endParaRPr lang="en-US" sz="1400" dirty="0" smtClean="0"/>
          </a:p>
          <a:p>
            <a:r>
              <a:rPr lang="en-US" sz="1400" dirty="0"/>
              <a:t>http://</a:t>
            </a:r>
            <a:r>
              <a:rPr lang="en-US" sz="1400" dirty="0" err="1"/>
              <a:t>vcftools.sourceforge.net</a:t>
            </a:r>
            <a:r>
              <a:rPr lang="en-US" sz="1400" dirty="0"/>
              <a:t>/</a:t>
            </a:r>
            <a:r>
              <a:rPr lang="en-US" sz="1400" dirty="0" err="1"/>
              <a:t>man_latest.html</a:t>
            </a:r>
            <a:endParaRPr lang="en-US" sz="1400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vcftools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32238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Variant ANNOTATION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43627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Variant Annotation Tools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SNPEff</a:t>
            </a:r>
            <a:r>
              <a:rPr lang="en-US" dirty="0" smtClean="0"/>
              <a:t> (Broad)</a:t>
            </a:r>
          </a:p>
          <a:p>
            <a:pPr lvl="1"/>
            <a:r>
              <a:rPr lang="en-US" dirty="0"/>
              <a:t>http://</a:t>
            </a:r>
            <a:r>
              <a:rPr lang="en-US" dirty="0" err="1"/>
              <a:t>snpeff.sourceforge.net</a:t>
            </a:r>
            <a:endParaRPr lang="en-US" dirty="0" smtClean="0"/>
          </a:p>
          <a:p>
            <a:r>
              <a:rPr lang="en-US" dirty="0" smtClean="0"/>
              <a:t>VEP (Sanger) </a:t>
            </a:r>
          </a:p>
          <a:p>
            <a:pPr lvl="1"/>
            <a:r>
              <a:rPr lang="en-US" dirty="0"/>
              <a:t>http://</a:t>
            </a:r>
            <a:r>
              <a:rPr lang="en-US" dirty="0" err="1"/>
              <a:t>www.ensembl.org</a:t>
            </a:r>
            <a:r>
              <a:rPr lang="en-US" dirty="0"/>
              <a:t>/info/docs/tools/</a:t>
            </a:r>
            <a:r>
              <a:rPr lang="en-US" dirty="0" err="1"/>
              <a:t>vep</a:t>
            </a:r>
            <a:r>
              <a:rPr lang="en-US" dirty="0"/>
              <a:t>/</a:t>
            </a:r>
            <a:r>
              <a:rPr lang="en-US" dirty="0" err="1"/>
              <a:t>index.html</a:t>
            </a:r>
            <a:endParaRPr lang="en-US" dirty="0"/>
          </a:p>
          <a:p>
            <a:r>
              <a:rPr lang="en-US" dirty="0" smtClean="0"/>
              <a:t>ANNOVAR</a:t>
            </a:r>
          </a:p>
          <a:p>
            <a:pPr lvl="1"/>
            <a:r>
              <a:rPr lang="en-US" dirty="0"/>
              <a:t>http://</a:t>
            </a:r>
            <a:r>
              <a:rPr lang="en-US" dirty="0" err="1"/>
              <a:t>www.openbioinformatics.org</a:t>
            </a:r>
            <a:r>
              <a:rPr lang="en-US" dirty="0"/>
              <a:t>/</a:t>
            </a:r>
            <a:r>
              <a:rPr lang="en-US" dirty="0" err="1"/>
              <a:t>annovar</a:t>
            </a:r>
            <a:r>
              <a:rPr lang="en-US" dirty="0"/>
              <a:t>/</a:t>
            </a:r>
          </a:p>
          <a:p>
            <a:r>
              <a:rPr lang="en-US" dirty="0" smtClean="0"/>
              <a:t>Variant Tools (database / Manipulation</a:t>
            </a:r>
          </a:p>
          <a:p>
            <a:pPr lvl="1"/>
            <a:r>
              <a:rPr lang="en-US" dirty="0"/>
              <a:t>http://</a:t>
            </a:r>
            <a:r>
              <a:rPr lang="en-US" dirty="0" err="1"/>
              <a:t>varianttools.sourceforge.net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438068" y="6126163"/>
            <a:ext cx="57669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McCarty et al: http</a:t>
            </a:r>
            <a:r>
              <a:rPr lang="en-US" dirty="0"/>
              <a:t>://</a:t>
            </a:r>
            <a:r>
              <a:rPr lang="en-US" dirty="0" err="1"/>
              <a:t>genomemedicine.com</a:t>
            </a:r>
            <a:r>
              <a:rPr lang="en-US" dirty="0"/>
              <a:t>/content/6/3/26</a:t>
            </a:r>
          </a:p>
        </p:txBody>
      </p:sp>
    </p:spTree>
    <p:extLst>
      <p:ext uri="{BB962C8B-B14F-4D97-AF65-F5344CB8AC3E}">
        <p14:creationId xmlns:p14="http://schemas.microsoft.com/office/powerpoint/2010/main" val="7526366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SNPEff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66304947"/>
              </p:ext>
            </p:extLst>
          </p:nvPr>
        </p:nvGraphicFramePr>
        <p:xfrm>
          <a:off x="2100748" y="1671791"/>
          <a:ext cx="5314962" cy="406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14962"/>
              </a:tblGrid>
              <a:tr h="5054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Effects</a:t>
                      </a:r>
                    </a:p>
                  </a:txBody>
                  <a:tcPr marL="12700" marR="12700" marT="12700" marB="0" anchor="b">
                    <a:noFill/>
                  </a:tcPr>
                </a:tc>
              </a:tr>
              <a:tr h="76502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SPLICE_SITE_ACCEPTOR SPLICE_SITE_DONOR START_LOST EXON_DELETED FRAME_SHIFT STOP_GAINED STOP_LOST RARE_AMINO_ACID</a:t>
                      </a:r>
                    </a:p>
                  </a:txBody>
                  <a:tcPr marL="12700" marR="12700" marT="12700" marB="0"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</a:tr>
              <a:tr h="101426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NON_SYNONYMOUS_CODING CODON_CHANGE CODON_INSERTION CODON_CHANGE_PLUS_CODON_INSERTION CODON_DELETION CODON_CHANGE_PLUS_CODON_DELETION UTR_5_DELETED UTR_3_DELETED</a:t>
                      </a:r>
                    </a:p>
                  </a:txBody>
                  <a:tcPr marL="12700" marR="12700" marT="1270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</a:tr>
              <a:tr h="76502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SYNONYMOUS_START NON_SYNONYMOUS_START START_GAINED SYNONYMOUS_CODING SYNONYMOUS_STOP NON_SYNONYMOUS_STOP</a:t>
                      </a:r>
                    </a:p>
                  </a:txBody>
                  <a:tcPr marL="12700" marR="12700" marT="1270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  <a:tr h="101426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UTR_5_PRIME UTR_3_PRIME REGULATION UPSTREAM DOWNSTREAM GENE TRANSCRIPT EXON INTRON_CONSERVED INTRON INTRAGENIC INTERGENIC INTERGENIC_CONSERVED NONE CHROMOSOME CUSTOM CDS</a:t>
                      </a:r>
                    </a:p>
                  </a:txBody>
                  <a:tcPr marL="12700" marR="12700" marT="12700" marB="0" anchor="ctr"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479977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ANNOVAR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9" y="1327666"/>
            <a:ext cx="9144000" cy="235159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70" y="3886992"/>
            <a:ext cx="8552569" cy="297100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78670" y="958334"/>
            <a:ext cx="24643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exonic_variant_functoin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49146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65200"/>
            <a:ext cx="9144000" cy="492369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526245" y="6210283"/>
            <a:ext cx="68083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McCarty et al: http://</a:t>
            </a:r>
            <a:r>
              <a:rPr lang="en-US" dirty="0" err="1"/>
              <a:t>genomemedicine.com</a:t>
            </a:r>
            <a:r>
              <a:rPr lang="en-US" dirty="0"/>
              <a:t>/content/6/3/26</a:t>
            </a:r>
          </a:p>
        </p:txBody>
      </p:sp>
      <p:sp>
        <p:nvSpPr>
          <p:cNvPr id="2" name="Rectangle 1"/>
          <p:cNvSpPr/>
          <p:nvPr/>
        </p:nvSpPr>
        <p:spPr>
          <a:xfrm>
            <a:off x="8440183" y="1067612"/>
            <a:ext cx="703817" cy="4821280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8169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Instrument QC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1866" y="1696998"/>
            <a:ext cx="6150285" cy="491494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524483" y="1220047"/>
            <a:ext cx="2098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MiSeq specifications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361866" y="5111887"/>
            <a:ext cx="5999612" cy="1500055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1956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Annotation Challenges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261" y="1143000"/>
            <a:ext cx="4677453" cy="4983163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Compensating mutations</a:t>
            </a:r>
          </a:p>
          <a:p>
            <a:pPr marL="457200" lvl="1" indent="0">
              <a:buNone/>
            </a:pPr>
            <a:r>
              <a:rPr lang="en-US" i="1" dirty="0" smtClean="0"/>
              <a:t>DNP or TNP need to be annotated together</a:t>
            </a:r>
          </a:p>
          <a:p>
            <a:pPr marL="457200" lvl="1" indent="0">
              <a:buNone/>
            </a:pPr>
            <a:endParaRPr lang="en-US" i="1" dirty="0" smtClean="0"/>
          </a:p>
          <a:p>
            <a:pPr marL="457200" lvl="1" indent="0">
              <a:buNone/>
            </a:pPr>
            <a:r>
              <a:rPr lang="en-US" i="1" dirty="0" smtClean="0"/>
              <a:t>Phase of Indels on the same haplotype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Partial effects</a:t>
            </a:r>
          </a:p>
          <a:p>
            <a:pPr marL="457200" lvl="1" indent="0">
              <a:buNone/>
            </a:pPr>
            <a:r>
              <a:rPr lang="en-US" i="1" dirty="0" smtClean="0"/>
              <a:t>Mutation affecting one transcript only</a:t>
            </a:r>
          </a:p>
          <a:p>
            <a:r>
              <a:rPr lang="en-US" dirty="0" smtClean="0"/>
              <a:t>Same gene</a:t>
            </a:r>
          </a:p>
          <a:p>
            <a:pPr marL="457200" lvl="1" indent="0">
              <a:buNone/>
            </a:pPr>
            <a:r>
              <a:rPr lang="en-US" i="1" dirty="0" smtClean="0"/>
              <a:t>Unknown Loss of Function mutations affecting known cancer genes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649557" y="6581001"/>
            <a:ext cx="2494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 smtClean="0"/>
              <a:t>Adapted from MacArthur et al, 2012</a:t>
            </a:r>
            <a:endParaRPr lang="en-US" sz="1200" i="1" dirty="0"/>
          </a:p>
        </p:txBody>
      </p:sp>
      <p:pic>
        <p:nvPicPr>
          <p:cNvPr id="5" name="Content Placeholder 3"/>
          <p:cNvPicPr>
            <a:picLocks noChangeAspect="1"/>
          </p:cNvPicPr>
          <p:nvPr/>
        </p:nvPicPr>
        <p:blipFill rotWithShape="1">
          <a:blip r:embed="rId2"/>
          <a:srcRect l="34083" t="26602" r="17857" b="28181"/>
          <a:stretch/>
        </p:blipFill>
        <p:spPr>
          <a:xfrm>
            <a:off x="4534683" y="1505522"/>
            <a:ext cx="4282745" cy="415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7937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Useful Annotations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dbSNP</a:t>
            </a:r>
          </a:p>
          <a:p>
            <a:r>
              <a:rPr lang="en-US" dirty="0" err="1" smtClean="0"/>
              <a:t>dbNSFP</a:t>
            </a:r>
            <a:endParaRPr lang="en-US" dirty="0" smtClean="0"/>
          </a:p>
          <a:p>
            <a:pPr lvl="1"/>
            <a:r>
              <a:rPr lang="en-US" dirty="0" smtClean="0"/>
              <a:t>SIFT</a:t>
            </a:r>
          </a:p>
          <a:p>
            <a:pPr lvl="1"/>
            <a:r>
              <a:rPr lang="en-US" dirty="0" err="1" smtClean="0"/>
              <a:t>MutationTaster</a:t>
            </a:r>
            <a:endParaRPr lang="en-US" dirty="0" smtClean="0"/>
          </a:p>
          <a:p>
            <a:r>
              <a:rPr lang="en-US" dirty="0" smtClean="0"/>
              <a:t>COSMIC</a:t>
            </a:r>
          </a:p>
          <a:p>
            <a:r>
              <a:rPr lang="en-US" dirty="0" smtClean="0"/>
              <a:t>ESP data</a:t>
            </a:r>
          </a:p>
          <a:p>
            <a:r>
              <a:rPr lang="en-US" dirty="0" smtClean="0"/>
              <a:t>1000G data</a:t>
            </a:r>
          </a:p>
          <a:p>
            <a:r>
              <a:rPr lang="en-US" dirty="0" err="1" smtClean="0"/>
              <a:t>ExAC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7929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Variant Effect Prediction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SIFT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8900" y="1143000"/>
            <a:ext cx="4737100" cy="554763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171809" y="6488668"/>
            <a:ext cx="972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Ng et al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7277522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 and 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5715000"/>
          </a:xfrm>
        </p:spPr>
        <p:txBody>
          <a:bodyPr numCol="2">
            <a:noAutofit/>
          </a:bodyPr>
          <a:lstStyle/>
          <a:p>
            <a:r>
              <a:rPr lang="en-US" sz="2000" dirty="0" smtClean="0"/>
              <a:t>Formats</a:t>
            </a:r>
          </a:p>
          <a:p>
            <a:pPr lvl="1"/>
            <a:r>
              <a:rPr lang="en-US" sz="1800" dirty="0" smtClean="0"/>
              <a:t>FASTQ</a:t>
            </a:r>
          </a:p>
          <a:p>
            <a:pPr lvl="1"/>
            <a:r>
              <a:rPr lang="en-US" sz="1800" dirty="0" smtClean="0"/>
              <a:t>SAM/BAM (CRAM)</a:t>
            </a:r>
          </a:p>
          <a:p>
            <a:pPr lvl="1"/>
            <a:r>
              <a:rPr lang="en-US" sz="1800" dirty="0" smtClean="0"/>
              <a:t>VCF</a:t>
            </a:r>
            <a:endParaRPr lang="en-US" sz="1800" dirty="0"/>
          </a:p>
          <a:p>
            <a:endParaRPr lang="en-US" sz="2000" dirty="0" smtClean="0"/>
          </a:p>
          <a:p>
            <a:r>
              <a:rPr lang="en-US" sz="2000" dirty="0" smtClean="0"/>
              <a:t>Alignment and tools</a:t>
            </a:r>
          </a:p>
          <a:p>
            <a:pPr lvl="1"/>
            <a:r>
              <a:rPr lang="en-US" sz="1800" dirty="0" smtClean="0"/>
              <a:t>BWA</a:t>
            </a:r>
          </a:p>
          <a:p>
            <a:pPr lvl="1"/>
            <a:r>
              <a:rPr lang="en-US" sz="1800" dirty="0" smtClean="0"/>
              <a:t>IGV</a:t>
            </a:r>
          </a:p>
          <a:p>
            <a:pPr lvl="1"/>
            <a:r>
              <a:rPr lang="en-US" sz="1800" dirty="0" smtClean="0"/>
              <a:t>Samtools</a:t>
            </a:r>
          </a:p>
          <a:p>
            <a:pPr lvl="1"/>
            <a:endParaRPr lang="en-US" sz="1800" dirty="0"/>
          </a:p>
          <a:p>
            <a:r>
              <a:rPr lang="en-US" sz="2000" dirty="0" smtClean="0"/>
              <a:t>Post-Alignment Processing and QC</a:t>
            </a:r>
          </a:p>
          <a:p>
            <a:pPr lvl="1"/>
            <a:r>
              <a:rPr lang="en-US" sz="1800" dirty="0" smtClean="0"/>
              <a:t>GATK </a:t>
            </a:r>
            <a:r>
              <a:rPr lang="en-US" sz="1800" dirty="0" err="1" smtClean="0"/>
              <a:t>IndelRealigner</a:t>
            </a:r>
            <a:endParaRPr lang="en-US" sz="1800" dirty="0" smtClean="0"/>
          </a:p>
          <a:p>
            <a:pPr lvl="1"/>
            <a:r>
              <a:rPr lang="en-US" sz="1800" dirty="0" smtClean="0"/>
              <a:t>GATK </a:t>
            </a:r>
            <a:r>
              <a:rPr lang="en-US" sz="1800" dirty="0" err="1" smtClean="0"/>
              <a:t>BaseRecalibrator</a:t>
            </a:r>
            <a:endParaRPr lang="en-US" sz="1800" dirty="0" smtClean="0"/>
          </a:p>
          <a:p>
            <a:pPr lvl="1"/>
            <a:r>
              <a:rPr lang="en-US" sz="1800" dirty="0" smtClean="0"/>
              <a:t>Picard </a:t>
            </a:r>
            <a:r>
              <a:rPr lang="en-US" sz="1800" dirty="0" err="1" smtClean="0"/>
              <a:t>MarkDuplicate</a:t>
            </a:r>
            <a:endParaRPr lang="en-US" sz="1800" dirty="0" smtClean="0"/>
          </a:p>
          <a:p>
            <a:pPr lvl="1"/>
            <a:r>
              <a:rPr lang="en-US" sz="1800" dirty="0" smtClean="0"/>
              <a:t>Picard HS-Metrics</a:t>
            </a:r>
          </a:p>
          <a:p>
            <a:pPr lvl="1"/>
            <a:r>
              <a:rPr lang="en-US" sz="1800" dirty="0" smtClean="0"/>
              <a:t>Samtools</a:t>
            </a:r>
            <a:endParaRPr lang="en-US" sz="2000" dirty="0"/>
          </a:p>
          <a:p>
            <a:r>
              <a:rPr lang="en-US" sz="2000" dirty="0" smtClean="0"/>
              <a:t>Variant Calling</a:t>
            </a:r>
          </a:p>
          <a:p>
            <a:pPr lvl="1"/>
            <a:r>
              <a:rPr lang="en-US" sz="1800" dirty="0" smtClean="0"/>
              <a:t>GATK </a:t>
            </a:r>
            <a:r>
              <a:rPr lang="en-US" sz="1800" dirty="0" err="1" smtClean="0"/>
              <a:t>UnifiedGenotyper</a:t>
            </a:r>
            <a:endParaRPr lang="en-US" sz="1800" dirty="0" smtClean="0"/>
          </a:p>
          <a:p>
            <a:pPr lvl="1"/>
            <a:r>
              <a:rPr lang="en-US" sz="1800" dirty="0" smtClean="0"/>
              <a:t>GATK </a:t>
            </a:r>
            <a:r>
              <a:rPr lang="en-US" sz="1800" dirty="0" err="1" smtClean="0"/>
              <a:t>HaplotypeCaller</a:t>
            </a:r>
            <a:endParaRPr lang="en-US" sz="1800" dirty="0" smtClean="0"/>
          </a:p>
          <a:p>
            <a:pPr lvl="1"/>
            <a:r>
              <a:rPr lang="en-US" sz="1800" dirty="0" err="1" smtClean="0">
                <a:solidFill>
                  <a:srgbClr val="FF0000"/>
                </a:solidFill>
              </a:rPr>
              <a:t>FreeBayes</a:t>
            </a:r>
            <a:endParaRPr lang="en-US" sz="1800" dirty="0" smtClean="0">
              <a:solidFill>
                <a:srgbClr val="FF0000"/>
              </a:solidFill>
            </a:endParaRPr>
          </a:p>
          <a:p>
            <a:pPr lvl="1"/>
            <a:r>
              <a:rPr lang="en-US" sz="1800" dirty="0" smtClean="0"/>
              <a:t>VarScan (somatic)</a:t>
            </a:r>
          </a:p>
          <a:p>
            <a:pPr lvl="1"/>
            <a:r>
              <a:rPr lang="en-US" sz="1800" dirty="0" err="1" smtClean="0">
                <a:solidFill>
                  <a:srgbClr val="FF0000"/>
                </a:solidFill>
              </a:rPr>
              <a:t>Mutect</a:t>
            </a:r>
            <a:r>
              <a:rPr lang="en-US" sz="1800" dirty="0" smtClean="0">
                <a:solidFill>
                  <a:srgbClr val="FF0000"/>
                </a:solidFill>
              </a:rPr>
              <a:t> (somatic)</a:t>
            </a:r>
          </a:p>
          <a:p>
            <a:pPr lvl="1"/>
            <a:endParaRPr lang="en-US" sz="1800" dirty="0" smtClean="0"/>
          </a:p>
          <a:p>
            <a:r>
              <a:rPr lang="en-US" sz="2000" dirty="0" smtClean="0"/>
              <a:t>Variant Annotations</a:t>
            </a:r>
          </a:p>
          <a:p>
            <a:pPr lvl="1"/>
            <a:r>
              <a:rPr lang="en-US" sz="1800" dirty="0" err="1" smtClean="0"/>
              <a:t>SNPEff</a:t>
            </a:r>
            <a:endParaRPr lang="en-US" sz="1800" dirty="0" smtClean="0"/>
          </a:p>
          <a:p>
            <a:pPr lvl="1"/>
            <a:r>
              <a:rPr lang="en-US" sz="1800" dirty="0" smtClean="0"/>
              <a:t>ANNOVAR</a:t>
            </a:r>
          </a:p>
          <a:p>
            <a:pPr lvl="1"/>
            <a:r>
              <a:rPr lang="en-US" sz="1800" dirty="0" err="1" smtClean="0"/>
              <a:t>Vtools</a:t>
            </a:r>
            <a:endParaRPr lang="en-US" sz="1800" dirty="0" smtClean="0"/>
          </a:p>
          <a:p>
            <a:pPr lvl="1"/>
            <a:r>
              <a:rPr lang="en-US" sz="1800" dirty="0" smtClean="0"/>
              <a:t>VEP</a:t>
            </a:r>
          </a:p>
        </p:txBody>
      </p:sp>
    </p:spTree>
    <p:extLst>
      <p:ext uri="{BB962C8B-B14F-4D97-AF65-F5344CB8AC3E}">
        <p14:creationId xmlns:p14="http://schemas.microsoft.com/office/powerpoint/2010/main" val="2003274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Resources/Tools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 smtClean="0"/>
              <a:t>BaseSpace</a:t>
            </a:r>
            <a:r>
              <a:rPr lang="en-US" dirty="0" smtClean="0"/>
              <a:t>: the </a:t>
            </a:r>
            <a:r>
              <a:rPr lang="en-US" dirty="0" err="1" smtClean="0"/>
              <a:t>illumina</a:t>
            </a:r>
            <a:r>
              <a:rPr lang="en-US" dirty="0" smtClean="0"/>
              <a:t> app store</a:t>
            </a:r>
          </a:p>
          <a:p>
            <a:pPr lvl="1"/>
            <a:r>
              <a:rPr lang="en-US" dirty="0"/>
              <a:t>https://</a:t>
            </a:r>
            <a:r>
              <a:rPr lang="en-US" dirty="0" err="1"/>
              <a:t>basespace.illumina.com</a:t>
            </a:r>
            <a:endParaRPr lang="en-US" dirty="0" smtClean="0"/>
          </a:p>
          <a:p>
            <a:r>
              <a:rPr lang="en-US" dirty="0" err="1" smtClean="0"/>
              <a:t>cBioportal</a:t>
            </a:r>
            <a:r>
              <a:rPr lang="en-US" dirty="0" smtClean="0"/>
              <a:t>: A repository of cancer genomics data</a:t>
            </a:r>
          </a:p>
          <a:p>
            <a:pPr lvl="1"/>
            <a:r>
              <a:rPr lang="en-US" dirty="0"/>
              <a:t>http://</a:t>
            </a:r>
            <a:r>
              <a:rPr lang="en-US" dirty="0" err="1"/>
              <a:t>www.cbioportal.org</a:t>
            </a:r>
            <a:endParaRPr lang="en-US" dirty="0" smtClean="0"/>
          </a:p>
          <a:p>
            <a:r>
              <a:rPr lang="en-US" dirty="0" smtClean="0"/>
              <a:t>UCSC Cancer Genomic: A repository/browser of cancer </a:t>
            </a:r>
            <a:r>
              <a:rPr lang="en-US" dirty="0"/>
              <a:t>genomics </a:t>
            </a:r>
            <a:r>
              <a:rPr lang="en-US" dirty="0" smtClean="0"/>
              <a:t>data</a:t>
            </a:r>
          </a:p>
          <a:p>
            <a:pPr lvl="1"/>
            <a:r>
              <a:rPr lang="en-US" dirty="0"/>
              <a:t>https://genome-</a:t>
            </a:r>
            <a:r>
              <a:rPr lang="en-US" dirty="0" err="1"/>
              <a:t>cancer.ucsc.edu</a:t>
            </a:r>
            <a:endParaRPr lang="en-US" dirty="0" smtClean="0"/>
          </a:p>
          <a:p>
            <a:r>
              <a:rPr lang="en-US" dirty="0" smtClean="0"/>
              <a:t>MAGI</a:t>
            </a:r>
            <a:r>
              <a:rPr lang="en-US" dirty="0"/>
              <a:t>: A tool for Mutation Annotation and Genomic </a:t>
            </a:r>
            <a:r>
              <a:rPr lang="en-US" dirty="0" smtClean="0"/>
              <a:t>Interpretation</a:t>
            </a:r>
          </a:p>
          <a:p>
            <a:pPr lvl="1"/>
            <a:r>
              <a:rPr lang="en-US" dirty="0"/>
              <a:t>http://</a:t>
            </a:r>
            <a:r>
              <a:rPr lang="en-US" dirty="0" err="1"/>
              <a:t>magi.cs.brown.edu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54716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>
          <a:solidFill>
            <a:srgbClr val="000000"/>
          </a:solidFill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43943</TotalTime>
  <Words>1745</Words>
  <Application>Microsoft Macintosh PowerPoint</Application>
  <PresentationFormat>On-screen Show (4:3)</PresentationFormat>
  <Paragraphs>456</Paragraphs>
  <Slides>94</Slides>
  <Notes>13</Notes>
  <HiddenSlides>12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94</vt:i4>
      </vt:variant>
    </vt:vector>
  </HeadingPairs>
  <TitlesOfParts>
    <vt:vector size="95" baseType="lpstr">
      <vt:lpstr>Office Theme</vt:lpstr>
      <vt:lpstr>Tools for Targeted Sequencing and NGS analysis</vt:lpstr>
      <vt:lpstr>Multi-Step analysis</vt:lpstr>
      <vt:lpstr>Alignment and Variant Calling Pipeline</vt:lpstr>
      <vt:lpstr>File Sizes</vt:lpstr>
      <vt:lpstr>Instrument QC</vt:lpstr>
      <vt:lpstr>Instrument QC</vt:lpstr>
      <vt:lpstr>Instrument QC</vt:lpstr>
      <vt:lpstr>Instrument QC</vt:lpstr>
      <vt:lpstr>Instrument QC</vt:lpstr>
      <vt:lpstr>Instrument QC</vt:lpstr>
      <vt:lpstr>FASTQ</vt:lpstr>
      <vt:lpstr>FASTQ</vt:lpstr>
      <vt:lpstr>FASTQ read ID variations</vt:lpstr>
      <vt:lpstr>PHRED-like quality</vt:lpstr>
      <vt:lpstr>ASCII-Code</vt:lpstr>
      <vt:lpstr>FASTQ QC</vt:lpstr>
      <vt:lpstr>FASTQC</vt:lpstr>
      <vt:lpstr>FASTQC Adapter Contamination</vt:lpstr>
      <vt:lpstr>Alignment</vt:lpstr>
      <vt:lpstr>Suffix Array</vt:lpstr>
      <vt:lpstr>Burrows-Wheeler</vt:lpstr>
      <vt:lpstr>Burrows-Wheeler Transform (BWT)</vt:lpstr>
      <vt:lpstr>Burrows-Wheeler Matrix</vt:lpstr>
      <vt:lpstr>Burrows-Wheeler Matrix</vt:lpstr>
      <vt:lpstr>Burrows-Wheeler Transform</vt:lpstr>
      <vt:lpstr>BWA</vt:lpstr>
      <vt:lpstr>BWA mem</vt:lpstr>
      <vt:lpstr>BWA mem</vt:lpstr>
      <vt:lpstr>SAM/BAM format</vt:lpstr>
      <vt:lpstr>Utility</vt:lpstr>
      <vt:lpstr>BAM format</vt:lpstr>
      <vt:lpstr>BAM example (field 1-9)</vt:lpstr>
      <vt:lpstr>CIGAR string</vt:lpstr>
      <vt:lpstr>BAM example</vt:lpstr>
      <vt:lpstr>SAM FLAGS</vt:lpstr>
      <vt:lpstr>Extra Info (custom)</vt:lpstr>
      <vt:lpstr>BAM/SAM format</vt:lpstr>
      <vt:lpstr>SAMTOOLS &amp; PICARD</vt:lpstr>
      <vt:lpstr>PowerPoint Presentation</vt:lpstr>
      <vt:lpstr>SAMTOOLS</vt:lpstr>
      <vt:lpstr>SAMTOOLS examples</vt:lpstr>
      <vt:lpstr>SAMTOOLS view</vt:lpstr>
      <vt:lpstr>SAMTOOLS Pileup</vt:lpstr>
      <vt:lpstr>Picard – the other tool box</vt:lpstr>
      <vt:lpstr>BED and BEDTOOLS</vt:lpstr>
      <vt:lpstr>BED track</vt:lpstr>
      <vt:lpstr>BED format</vt:lpstr>
      <vt:lpstr>BEDTOOLS</vt:lpstr>
      <vt:lpstr>IntersectBed</vt:lpstr>
      <vt:lpstr>Intersect BED</vt:lpstr>
      <vt:lpstr>coverageBed</vt:lpstr>
      <vt:lpstr>coverageBed</vt:lpstr>
      <vt:lpstr>coverageBed</vt:lpstr>
      <vt:lpstr>GATK</vt:lpstr>
      <vt:lpstr>GATK workflows</vt:lpstr>
      <vt:lpstr>MAPReduce</vt:lpstr>
      <vt:lpstr>GATK Best Practice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INDEL Realignment</vt:lpstr>
      <vt:lpstr>INDEL Realignment</vt:lpstr>
      <vt:lpstr>INDEL Realignment</vt:lpstr>
      <vt:lpstr>Base Quality Recalibration</vt:lpstr>
      <vt:lpstr>ALIGNMENT VISUALISATION</vt:lpstr>
      <vt:lpstr>SAMTOOLS tview</vt:lpstr>
      <vt:lpstr>Integrative Genome Viewer</vt:lpstr>
      <vt:lpstr>Integrative Genome Viewer</vt:lpstr>
      <vt:lpstr>Variant Calling</vt:lpstr>
      <vt:lpstr>Variant Calling</vt:lpstr>
      <vt:lpstr>PowerPoint Presentation</vt:lpstr>
      <vt:lpstr>PowerPoint Presentation</vt:lpstr>
      <vt:lpstr>Bayesian</vt:lpstr>
      <vt:lpstr>GATK Callers</vt:lpstr>
      <vt:lpstr>Somatic Variant Calling</vt:lpstr>
      <vt:lpstr>Heuristic Filters</vt:lpstr>
      <vt:lpstr>Variant ANALYSIS</vt:lpstr>
      <vt:lpstr>VCF format</vt:lpstr>
      <vt:lpstr>VCF format</vt:lpstr>
      <vt:lpstr>VCFTools</vt:lpstr>
      <vt:lpstr>vcftools</vt:lpstr>
      <vt:lpstr>Variant ANNOTATION</vt:lpstr>
      <vt:lpstr>Variant Annotation Tools</vt:lpstr>
      <vt:lpstr>SNPEff</vt:lpstr>
      <vt:lpstr>ANNOVAR</vt:lpstr>
      <vt:lpstr>PowerPoint Presentation</vt:lpstr>
      <vt:lpstr>Annotation Challenges</vt:lpstr>
      <vt:lpstr>Useful Annotations</vt:lpstr>
      <vt:lpstr>Variant Effect Prediction</vt:lpstr>
      <vt:lpstr>Summary and Resources</vt:lpstr>
      <vt:lpstr>Other Resources/Tools</vt:lpstr>
    </vt:vector>
  </TitlesOfParts>
  <Company>UCSD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Olivier Harismendy</dc:creator>
  <cp:lastModifiedBy>Olivier Harismendy</cp:lastModifiedBy>
  <cp:revision>1847</cp:revision>
  <cp:lastPrinted>2011-02-03T03:28:59Z</cp:lastPrinted>
  <dcterms:created xsi:type="dcterms:W3CDTF">2012-01-18T01:51:52Z</dcterms:created>
  <dcterms:modified xsi:type="dcterms:W3CDTF">2016-02-09T02:19:26Z</dcterms:modified>
</cp:coreProperties>
</file>